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58" r:id="rId7"/>
    <p:sldId id="259" r:id="rId8"/>
    <p:sldId id="278" r:id="rId9"/>
    <p:sldId id="279" r:id="rId10"/>
    <p:sldId id="281" r:id="rId11"/>
    <p:sldId id="280" r:id="rId12"/>
    <p:sldId id="261" r:id="rId13"/>
    <p:sldId id="262" r:id="rId14"/>
    <p:sldId id="263" r:id="rId15"/>
    <p:sldId id="264" r:id="rId16"/>
    <p:sldId id="265" r:id="rId17"/>
    <p:sldId id="267" r:id="rId18"/>
    <p:sldId id="268" r:id="rId19"/>
    <p:sldId id="269" r:id="rId20"/>
    <p:sldId id="270" r:id="rId21"/>
    <p:sldId id="273" r:id="rId22"/>
    <p:sldId id="274" r:id="rId23"/>
    <p:sldId id="27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2" autoAdjust="0"/>
  </p:normalViewPr>
  <p:slideViewPr>
    <p:cSldViewPr snapToGrid="0">
      <p:cViewPr>
        <p:scale>
          <a:sx n="75" d="100"/>
          <a:sy n="75" d="100"/>
        </p:scale>
        <p:origin x="324" y="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2700">
              <a:solidFill>
                <a:schemeClr val="accent6"/>
              </a:solid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2674-41B8-B572-B82F2D13DC00}"/>
            </c:ext>
          </c:extLst>
        </c:ser>
        <c:dLbls>
          <c:showLegendKey val="0"/>
          <c:showVal val="0"/>
          <c:showCatName val="0"/>
          <c:showSerName val="0"/>
          <c:showPercent val="0"/>
          <c:showBubbleSize val="0"/>
        </c:dLbls>
        <c:gapWidth val="35"/>
        <c:overlap val="-100"/>
        <c:axId val="694597680"/>
        <c:axId val="694598992"/>
      </c:barChart>
      <c:catAx>
        <c:axId val="694597680"/>
        <c:scaling>
          <c:orientation val="minMax"/>
        </c:scaling>
        <c:delete val="0"/>
        <c:axPos val="b"/>
        <c:numFmt formatCode="General" sourceLinked="1"/>
        <c:majorTickMark val="none"/>
        <c:minorTickMark val="none"/>
        <c:tickLblPos val="nextTo"/>
        <c:spPr>
          <a:noFill/>
          <a:ln w="6350" cap="flat" cmpd="sng" algn="ctr">
            <a:solidFill>
              <a:schemeClr val="accent3">
                <a:alpha val="40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6350" cap="flat" cmpd="sng" algn="ctr">
              <a:solidFill>
                <a:schemeClr val="accent3">
                  <a:alpha val="40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9/29/2024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13</a:t>
            </a:fld>
            <a:endParaRPr lang="en-US" dirty="0"/>
          </a:p>
        </p:txBody>
      </p:sp>
    </p:spTree>
    <p:extLst>
      <p:ext uri="{BB962C8B-B14F-4D97-AF65-F5344CB8AC3E}">
        <p14:creationId xmlns:p14="http://schemas.microsoft.com/office/powerpoint/2010/main" val="42324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linkedin.com/pulse/10-sureshot-ways-spot-resume-frauds-fake-cv-claims-yogi-kumar-i-hr-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825674" y="1327759"/>
            <a:ext cx="5537766" cy="1929505"/>
          </a:xfrm>
        </p:spPr>
        <p:txBody>
          <a:bodyPr/>
          <a:lstStyle/>
          <a:p>
            <a:r>
              <a:rPr lang="en-US" dirty="0"/>
              <a:t>Innov8 2.0 </a:t>
            </a:r>
            <a:br>
              <a:rPr lang="en-US" dirty="0"/>
            </a:br>
            <a:r>
              <a:rPr lang="en-US" i="1" dirty="0"/>
              <a:t>Project satya</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825674" y="3396412"/>
            <a:ext cx="4989628" cy="1593033"/>
          </a:xfrm>
        </p:spPr>
        <p:txBody>
          <a:bodyPr>
            <a:normAutofit/>
          </a:bodyPr>
          <a:lstStyle/>
          <a:p>
            <a:r>
              <a:rPr lang="en-US" dirty="0"/>
              <a:t>Omkar Bhandare</a:t>
            </a:r>
          </a:p>
          <a:p>
            <a:r>
              <a:rPr lang="en-US" dirty="0"/>
              <a:t>​​Rishit Garg</a:t>
            </a:r>
          </a:p>
          <a:p>
            <a:r>
              <a:rPr lang="en-US" dirty="0"/>
              <a:t>Parth Patil</a:t>
            </a:r>
          </a:p>
          <a:p>
            <a:r>
              <a:rPr lang="en-US" dirty="0"/>
              <a:t>Nived Shah</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p:txBody>
          <a:bodyPr/>
          <a:lstStyle/>
          <a:p>
            <a:r>
              <a:rPr lang="en-US" dirty="0"/>
              <a:t>TECHNICAL Overview</a:t>
            </a:r>
          </a:p>
        </p:txBody>
      </p:sp>
    </p:spTree>
    <p:extLst>
      <p:ext uri="{BB962C8B-B14F-4D97-AF65-F5344CB8AC3E}">
        <p14:creationId xmlns:p14="http://schemas.microsoft.com/office/powerpoint/2010/main" val="371649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159573-30B1-FD7F-3435-9A073D7718EB}"/>
              </a:ext>
            </a:extLst>
          </p:cNvPr>
          <p:cNvPicPr>
            <a:picLocks noChangeAspect="1"/>
          </p:cNvPicPr>
          <p:nvPr/>
        </p:nvPicPr>
        <p:blipFill>
          <a:blip r:embed="rId2"/>
          <a:stretch>
            <a:fillRect/>
          </a:stretch>
        </p:blipFill>
        <p:spPr>
          <a:xfrm>
            <a:off x="131698" y="103995"/>
            <a:ext cx="7133806" cy="6650009"/>
          </a:xfrm>
          <a:prstGeom prst="rect">
            <a:avLst/>
          </a:prstGeom>
        </p:spPr>
      </p:pic>
      <p:sp>
        <p:nvSpPr>
          <p:cNvPr id="27" name="TextBox 26">
            <a:extLst>
              <a:ext uri="{FF2B5EF4-FFF2-40B4-BE49-F238E27FC236}">
                <a16:creationId xmlns:a16="http://schemas.microsoft.com/office/drawing/2014/main" id="{F832CCB9-C1F0-B2CC-A325-52F0BBEF2441}"/>
              </a:ext>
            </a:extLst>
          </p:cNvPr>
          <p:cNvSpPr txBox="1"/>
          <p:nvPr/>
        </p:nvSpPr>
        <p:spPr>
          <a:xfrm>
            <a:off x="7782340" y="2644170"/>
            <a:ext cx="3925956" cy="1569660"/>
          </a:xfrm>
          <a:prstGeom prst="rect">
            <a:avLst/>
          </a:prstGeom>
          <a:noFill/>
        </p:spPr>
        <p:txBody>
          <a:bodyPr wrap="square" rtlCol="0">
            <a:spAutoFit/>
          </a:bodyPr>
          <a:lstStyle/>
          <a:p>
            <a:pPr algn="ctr"/>
            <a:r>
              <a:rPr lang="en-IN" sz="4800" dirty="0">
                <a:solidFill>
                  <a:schemeClr val="bg1"/>
                </a:solidFill>
                <a:latin typeface="+mj-lt"/>
              </a:rPr>
              <a:t>PROCESS FLOWCHART</a:t>
            </a:r>
            <a:endParaRPr lang="en-IN" sz="2800" dirty="0">
              <a:solidFill>
                <a:schemeClr val="bg1"/>
              </a:solidFill>
              <a:latin typeface="+mj-lt"/>
            </a:endParaRPr>
          </a:p>
        </p:txBody>
      </p:sp>
    </p:spTree>
    <p:extLst>
      <p:ext uri="{BB962C8B-B14F-4D97-AF65-F5344CB8AC3E}">
        <p14:creationId xmlns:p14="http://schemas.microsoft.com/office/powerpoint/2010/main" val="2590226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3E47C41-D39A-4245-A7A3-ED0AB8507FA4}"/>
              </a:ext>
            </a:extLst>
          </p:cNvPr>
          <p:cNvSpPr>
            <a:spLocks noGrp="1"/>
          </p:cNvSpPr>
          <p:nvPr>
            <p:ph type="title"/>
          </p:nvPr>
        </p:nvSpPr>
        <p:spPr>
          <a:xfrm>
            <a:off x="5029799" y="1380501"/>
            <a:ext cx="5097428" cy="991689"/>
          </a:xfrm>
        </p:spPr>
        <p:txBody>
          <a:bodyPr/>
          <a:lstStyle/>
          <a:p>
            <a:r>
              <a:rPr lang="en-US" dirty="0"/>
              <a:t>Market opportunity overview</a:t>
            </a:r>
          </a:p>
        </p:txBody>
      </p:sp>
      <p:sp>
        <p:nvSpPr>
          <p:cNvPr id="13" name="Text Placeholder 12">
            <a:extLst>
              <a:ext uri="{FF2B5EF4-FFF2-40B4-BE49-F238E27FC236}">
                <a16:creationId xmlns:a16="http://schemas.microsoft.com/office/drawing/2014/main" id="{5B0169F7-C655-419A-837E-361F2B21485B}"/>
              </a:ext>
            </a:extLst>
          </p:cNvPr>
          <p:cNvSpPr>
            <a:spLocks noGrp="1"/>
          </p:cNvSpPr>
          <p:nvPr>
            <p:ph type="body" sz="quarter" idx="14"/>
          </p:nvPr>
        </p:nvSpPr>
        <p:spPr>
          <a:xfrm>
            <a:off x="692337" y="3400981"/>
            <a:ext cx="2693128" cy="991689"/>
          </a:xfrm>
        </p:spPr>
        <p:txBody>
          <a:bodyPr/>
          <a:lstStyle/>
          <a:p>
            <a:pPr lvl="0"/>
            <a:r>
              <a:rPr lang="en-US" noProof="0" dirty="0"/>
              <a:t>$3b</a:t>
            </a:r>
          </a:p>
        </p:txBody>
      </p:sp>
      <p:sp>
        <p:nvSpPr>
          <p:cNvPr id="24" name="Text Placeholder 23">
            <a:extLst>
              <a:ext uri="{FF2B5EF4-FFF2-40B4-BE49-F238E27FC236}">
                <a16:creationId xmlns:a16="http://schemas.microsoft.com/office/drawing/2014/main" id="{3686A163-9DC0-4062-B9F2-7356DCF3AE60}"/>
              </a:ext>
            </a:extLst>
          </p:cNvPr>
          <p:cNvSpPr>
            <a:spLocks noGrp="1"/>
          </p:cNvSpPr>
          <p:nvPr>
            <p:ph type="body" sz="quarter" idx="20"/>
          </p:nvPr>
        </p:nvSpPr>
        <p:spPr>
          <a:xfrm>
            <a:off x="692336" y="4670980"/>
            <a:ext cx="2693129" cy="1151633"/>
          </a:xfrm>
        </p:spPr>
        <p:txBody>
          <a:bodyPr/>
          <a:lstStyle/>
          <a:p>
            <a:r>
              <a:rPr lang="en-ZA" dirty="0"/>
              <a:t>Opportunity to build</a:t>
            </a:r>
            <a:r>
              <a:rPr lang="en-US" dirty="0"/>
              <a:t>​</a:t>
            </a:r>
          </a:p>
          <a:p>
            <a:r>
              <a:rPr lang="en-ZA" dirty="0"/>
              <a:t>Fully inclusive market</a:t>
            </a:r>
            <a:r>
              <a:rPr lang="en-US" dirty="0"/>
              <a:t>​</a:t>
            </a:r>
          </a:p>
          <a:p>
            <a:r>
              <a:rPr lang="en-ZA" dirty="0"/>
              <a:t>Total addressable market</a:t>
            </a:r>
            <a:r>
              <a:rPr lang="en-US" dirty="0"/>
              <a:t>​</a:t>
            </a:r>
          </a:p>
        </p:txBody>
      </p:sp>
      <p:sp>
        <p:nvSpPr>
          <p:cNvPr id="52" name="Text Placeholder 51">
            <a:extLst>
              <a:ext uri="{FF2B5EF4-FFF2-40B4-BE49-F238E27FC236}">
                <a16:creationId xmlns:a16="http://schemas.microsoft.com/office/drawing/2014/main" id="{A6CE42C0-A515-44EB-BC74-1BABB144F8A2}"/>
              </a:ext>
            </a:extLst>
          </p:cNvPr>
          <p:cNvSpPr>
            <a:spLocks noGrp="1"/>
          </p:cNvSpPr>
          <p:nvPr>
            <p:ph type="body" sz="quarter" idx="24"/>
          </p:nvPr>
        </p:nvSpPr>
        <p:spPr>
          <a:xfrm>
            <a:off x="3587933" y="3400981"/>
            <a:ext cx="2693128" cy="991689"/>
          </a:xfrm>
        </p:spPr>
        <p:txBody>
          <a:bodyPr/>
          <a:lstStyle/>
          <a:p>
            <a:r>
              <a:rPr lang="en-US" dirty="0"/>
              <a:t>$1b</a:t>
            </a:r>
          </a:p>
        </p:txBody>
      </p:sp>
      <p:sp>
        <p:nvSpPr>
          <p:cNvPr id="49" name="Text Placeholder 48">
            <a:extLst>
              <a:ext uri="{FF2B5EF4-FFF2-40B4-BE49-F238E27FC236}">
                <a16:creationId xmlns:a16="http://schemas.microsoft.com/office/drawing/2014/main" id="{8AF842C8-A5D3-45DC-A744-72AF8C8786B5}"/>
              </a:ext>
            </a:extLst>
          </p:cNvPr>
          <p:cNvSpPr>
            <a:spLocks noGrp="1"/>
          </p:cNvSpPr>
          <p:nvPr>
            <p:ph type="body" sz="quarter" idx="21"/>
          </p:nvPr>
        </p:nvSpPr>
        <p:spPr>
          <a:xfrm>
            <a:off x="3587931" y="4670980"/>
            <a:ext cx="2693129" cy="1151633"/>
          </a:xfrm>
        </p:spPr>
        <p:txBody>
          <a:bodyPr/>
          <a:lstStyle/>
          <a:p>
            <a:r>
              <a:rPr lang="en-US" dirty="0"/>
              <a:t>Freedom to invent​</a:t>
            </a:r>
          </a:p>
          <a:p>
            <a:r>
              <a:rPr lang="en-ZA" dirty="0"/>
              <a:t>Selectively inclusive market</a:t>
            </a:r>
            <a:r>
              <a:rPr lang="en-US" dirty="0"/>
              <a:t>​</a:t>
            </a:r>
          </a:p>
          <a:p>
            <a:r>
              <a:rPr lang="en-ZA" dirty="0"/>
              <a:t>Serviceable available market</a:t>
            </a:r>
            <a:r>
              <a:rPr lang="en-US" dirty="0"/>
              <a:t>​</a:t>
            </a:r>
          </a:p>
        </p:txBody>
      </p:sp>
      <p:sp>
        <p:nvSpPr>
          <p:cNvPr id="26" name="Text Placeholder 25">
            <a:extLst>
              <a:ext uri="{FF2B5EF4-FFF2-40B4-BE49-F238E27FC236}">
                <a16:creationId xmlns:a16="http://schemas.microsoft.com/office/drawing/2014/main" id="{8182F801-E17C-4A69-AD17-239F51B8AA22}"/>
              </a:ext>
            </a:extLst>
          </p:cNvPr>
          <p:cNvSpPr>
            <a:spLocks noGrp="1"/>
          </p:cNvSpPr>
          <p:nvPr>
            <p:ph type="body" sz="quarter" idx="25"/>
          </p:nvPr>
        </p:nvSpPr>
        <p:spPr>
          <a:xfrm>
            <a:off x="6483530" y="3400981"/>
            <a:ext cx="2693128" cy="991689"/>
          </a:xfrm>
        </p:spPr>
        <p:txBody>
          <a:bodyPr/>
          <a:lstStyle/>
          <a:p>
            <a:r>
              <a:rPr lang="en-US" dirty="0"/>
              <a:t>$2b</a:t>
            </a:r>
          </a:p>
        </p:txBody>
      </p:sp>
      <p:sp>
        <p:nvSpPr>
          <p:cNvPr id="51" name="Text Placeholder 50">
            <a:extLst>
              <a:ext uri="{FF2B5EF4-FFF2-40B4-BE49-F238E27FC236}">
                <a16:creationId xmlns:a16="http://schemas.microsoft.com/office/drawing/2014/main" id="{1FD9BD1C-061E-444C-9C04-891206C401D9}"/>
              </a:ext>
            </a:extLst>
          </p:cNvPr>
          <p:cNvSpPr>
            <a:spLocks noGrp="1"/>
          </p:cNvSpPr>
          <p:nvPr>
            <p:ph type="body" sz="quarter" idx="23"/>
          </p:nvPr>
        </p:nvSpPr>
        <p:spPr>
          <a:xfrm>
            <a:off x="6483528" y="4670980"/>
            <a:ext cx="2693129" cy="1151633"/>
          </a:xfrm>
        </p:spPr>
        <p:txBody>
          <a:bodyPr/>
          <a:lstStyle/>
          <a:p>
            <a:r>
              <a:rPr lang="en-ZA" dirty="0"/>
              <a:t>Few competitors​</a:t>
            </a:r>
          </a:p>
          <a:p>
            <a:r>
              <a:rPr lang="en-ZA" dirty="0"/>
              <a:t>Specifically targeted market</a:t>
            </a:r>
            <a:r>
              <a:rPr lang="en-US" dirty="0"/>
              <a:t>​</a:t>
            </a:r>
          </a:p>
          <a:p>
            <a:r>
              <a:rPr lang="en-ZA" dirty="0"/>
              <a:t>Serviceable obtainable market​</a:t>
            </a:r>
          </a:p>
        </p:txBody>
      </p:sp>
      <p:sp>
        <p:nvSpPr>
          <p:cNvPr id="3" name="Footer Placeholder 2">
            <a:extLst>
              <a:ext uri="{FF2B5EF4-FFF2-40B4-BE49-F238E27FC236}">
                <a16:creationId xmlns:a16="http://schemas.microsoft.com/office/drawing/2014/main" id="{CA25CFF5-858C-4164-9FC5-90CD21240E7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C7C97396-5C5E-4112-B44F-BAEFC9E0A2D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347" name="Date Placeholder 346">
            <a:extLst>
              <a:ext uri="{FF2B5EF4-FFF2-40B4-BE49-F238E27FC236}">
                <a16:creationId xmlns:a16="http://schemas.microsoft.com/office/drawing/2014/main" id="{02F3D276-B9E7-4EE4-929B-A726A0D5DC42}"/>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2" name="Straight Connector 11">
            <a:extLst>
              <a:ext uri="{FF2B5EF4-FFF2-40B4-BE49-F238E27FC236}">
                <a16:creationId xmlns:a16="http://schemas.microsoft.com/office/drawing/2014/main" id="{D645F8A3-F409-4E82-902F-3686B4C01A04}"/>
              </a:ext>
              <a:ext uri="{C183D7F6-B498-43B3-948B-1728B52AA6E4}">
                <adec:decorative xmlns:adec="http://schemas.microsoft.com/office/drawing/2017/decorative" val="1"/>
              </a:ext>
            </a:extLst>
          </p:cNvPr>
          <p:cNvCxnSpPr>
            <a:cxnSpLocks/>
          </p:cNvCxnSpPr>
          <p:nvPr/>
        </p:nvCxnSpPr>
        <p:spPr>
          <a:xfrm>
            <a:off x="781114"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785493-3983-4D5B-89C1-18CAAE0A872A}"/>
              </a:ext>
              <a:ext uri="{C183D7F6-B498-43B3-948B-1728B52AA6E4}">
                <adec:decorative xmlns:adec="http://schemas.microsoft.com/office/drawing/2017/decorative" val="1"/>
              </a:ext>
            </a:extLst>
          </p:cNvPr>
          <p:cNvCxnSpPr>
            <a:cxnSpLocks/>
          </p:cNvCxnSpPr>
          <p:nvPr/>
        </p:nvCxnSpPr>
        <p:spPr>
          <a:xfrm>
            <a:off x="3676709"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9FFB6-DC81-4156-AEF7-2BDD543C8217}"/>
              </a:ext>
              <a:ext uri="{C183D7F6-B498-43B3-948B-1728B52AA6E4}">
                <adec:decorative xmlns:adec="http://schemas.microsoft.com/office/drawing/2017/decorative" val="1"/>
              </a:ext>
            </a:extLst>
          </p:cNvPr>
          <p:cNvCxnSpPr>
            <a:cxnSpLocks/>
          </p:cNvCxnSpPr>
          <p:nvPr/>
        </p:nvCxnSpPr>
        <p:spPr>
          <a:xfrm>
            <a:off x="6572306" y="4533900"/>
            <a:ext cx="18494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61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a:extLst>
              <a:ext uri="{FF2B5EF4-FFF2-40B4-BE49-F238E27FC236}">
                <a16:creationId xmlns:a16="http://schemas.microsoft.com/office/drawing/2014/main" id="{8FA1AC37-B920-4C0A-855F-E5667B422755}"/>
              </a:ext>
            </a:extLst>
          </p:cNvPr>
          <p:cNvSpPr>
            <a:spLocks noGrp="1"/>
          </p:cNvSpPr>
          <p:nvPr>
            <p:ph type="title"/>
          </p:nvPr>
        </p:nvSpPr>
        <p:spPr>
          <a:xfrm>
            <a:off x="5029799" y="1377876"/>
            <a:ext cx="5097428" cy="918377"/>
          </a:xfrm>
        </p:spPr>
        <p:txBody>
          <a:bodyPr/>
          <a:lstStyle/>
          <a:p>
            <a:r>
              <a:rPr lang="en-US" noProof="0" dirty="0"/>
              <a:t>Word embeddings</a:t>
            </a:r>
            <a:br>
              <a:rPr lang="en-US" noProof="0" dirty="0"/>
            </a:br>
            <a:r>
              <a:rPr lang="en-US" noProof="0" dirty="0"/>
              <a:t>comparison</a:t>
            </a:r>
            <a:br>
              <a:rPr lang="en-US" dirty="0"/>
            </a:br>
            <a:endParaRPr lang="en-US" dirty="0"/>
          </a:p>
        </p:txBody>
      </p:sp>
      <p:sp>
        <p:nvSpPr>
          <p:cNvPr id="26" name="Text Placeholder 25">
            <a:extLst>
              <a:ext uri="{FF2B5EF4-FFF2-40B4-BE49-F238E27FC236}">
                <a16:creationId xmlns:a16="http://schemas.microsoft.com/office/drawing/2014/main" id="{1CA48589-52FD-4824-BF19-224A2E273FB8}"/>
              </a:ext>
            </a:extLst>
          </p:cNvPr>
          <p:cNvSpPr>
            <a:spLocks noGrp="1"/>
          </p:cNvSpPr>
          <p:nvPr>
            <p:ph type="body" sz="quarter" idx="14"/>
          </p:nvPr>
        </p:nvSpPr>
        <p:spPr>
          <a:xfrm>
            <a:off x="2535012" y="2724048"/>
            <a:ext cx="1786461" cy="1072345"/>
          </a:xfrm>
        </p:spPr>
        <p:txBody>
          <a:bodyPr/>
          <a:lstStyle/>
          <a:p>
            <a:r>
              <a:rPr lang="en-US" dirty="0"/>
              <a:t>$3B</a:t>
            </a:r>
          </a:p>
        </p:txBody>
      </p:sp>
      <p:sp>
        <p:nvSpPr>
          <p:cNvPr id="35" name="Text Placeholder 34">
            <a:extLst>
              <a:ext uri="{FF2B5EF4-FFF2-40B4-BE49-F238E27FC236}">
                <a16:creationId xmlns:a16="http://schemas.microsoft.com/office/drawing/2014/main" id="{9D042FA2-80BA-4099-BC0A-A1C43A3BC8DC}"/>
              </a:ext>
            </a:extLst>
          </p:cNvPr>
          <p:cNvSpPr>
            <a:spLocks noGrp="1"/>
          </p:cNvSpPr>
          <p:nvPr>
            <p:ph type="body" sz="quarter" idx="19"/>
          </p:nvPr>
        </p:nvSpPr>
        <p:spPr>
          <a:xfrm>
            <a:off x="4267209" y="2930881"/>
            <a:ext cx="3639904" cy="387746"/>
          </a:xfrm>
        </p:spPr>
        <p:txBody>
          <a:bodyPr/>
          <a:lstStyle/>
          <a:p>
            <a:r>
              <a:rPr lang="en-US" dirty="0"/>
              <a:t>Opportunity to Build</a:t>
            </a:r>
          </a:p>
        </p:txBody>
      </p:sp>
      <p:sp>
        <p:nvSpPr>
          <p:cNvPr id="36" name="Text Placeholder 35">
            <a:extLst>
              <a:ext uri="{FF2B5EF4-FFF2-40B4-BE49-F238E27FC236}">
                <a16:creationId xmlns:a16="http://schemas.microsoft.com/office/drawing/2014/main" id="{89ED8224-AD26-4331-B8E0-5E0DB516408B}"/>
              </a:ext>
            </a:extLst>
          </p:cNvPr>
          <p:cNvSpPr>
            <a:spLocks noGrp="1"/>
          </p:cNvSpPr>
          <p:nvPr>
            <p:ph type="body" sz="quarter" idx="20"/>
          </p:nvPr>
        </p:nvSpPr>
        <p:spPr>
          <a:xfrm>
            <a:off x="4267209" y="3282057"/>
            <a:ext cx="3639904" cy="481781"/>
          </a:xfrm>
        </p:spPr>
        <p:txBody>
          <a:bodyPr/>
          <a:lstStyle/>
          <a:p>
            <a:r>
              <a:rPr lang="en-ZA" dirty="0"/>
              <a:t>Revenue over 12 months</a:t>
            </a:r>
            <a:r>
              <a:rPr lang="en-US" dirty="0"/>
              <a:t>​</a:t>
            </a:r>
          </a:p>
        </p:txBody>
      </p:sp>
      <p:sp>
        <p:nvSpPr>
          <p:cNvPr id="125" name="Text Placeholder 124">
            <a:extLst>
              <a:ext uri="{FF2B5EF4-FFF2-40B4-BE49-F238E27FC236}">
                <a16:creationId xmlns:a16="http://schemas.microsoft.com/office/drawing/2014/main" id="{28DAD8FC-A8D5-47E3-A7B9-0D4AC6B91985}"/>
              </a:ext>
            </a:extLst>
          </p:cNvPr>
          <p:cNvSpPr>
            <a:spLocks noGrp="1"/>
          </p:cNvSpPr>
          <p:nvPr>
            <p:ph type="body" sz="quarter" idx="21"/>
          </p:nvPr>
        </p:nvSpPr>
        <p:spPr>
          <a:xfrm>
            <a:off x="2535012" y="3882118"/>
            <a:ext cx="1786461" cy="1072345"/>
          </a:xfrm>
        </p:spPr>
        <p:txBody>
          <a:bodyPr/>
          <a:lstStyle/>
          <a:p>
            <a:r>
              <a:rPr lang="en-US" dirty="0"/>
              <a:t>$2B</a:t>
            </a:r>
          </a:p>
        </p:txBody>
      </p:sp>
      <p:sp>
        <p:nvSpPr>
          <p:cNvPr id="159" name="Text Placeholder 158">
            <a:extLst>
              <a:ext uri="{FF2B5EF4-FFF2-40B4-BE49-F238E27FC236}">
                <a16:creationId xmlns:a16="http://schemas.microsoft.com/office/drawing/2014/main" id="{9BE337EA-F500-4A54-BFED-61886EF9F791}"/>
              </a:ext>
            </a:extLst>
          </p:cNvPr>
          <p:cNvSpPr>
            <a:spLocks noGrp="1"/>
          </p:cNvSpPr>
          <p:nvPr>
            <p:ph type="body" sz="quarter" idx="22"/>
          </p:nvPr>
        </p:nvSpPr>
        <p:spPr>
          <a:xfrm>
            <a:off x="4267209" y="4097257"/>
            <a:ext cx="3639905" cy="387746"/>
          </a:xfrm>
        </p:spPr>
        <p:txBody>
          <a:bodyPr/>
          <a:lstStyle/>
          <a:p>
            <a:r>
              <a:rPr lang="en-US" dirty="0"/>
              <a:t>Freedom to Invent</a:t>
            </a:r>
          </a:p>
        </p:txBody>
      </p:sp>
      <p:sp>
        <p:nvSpPr>
          <p:cNvPr id="160" name="Text Placeholder 159">
            <a:extLst>
              <a:ext uri="{FF2B5EF4-FFF2-40B4-BE49-F238E27FC236}">
                <a16:creationId xmlns:a16="http://schemas.microsoft.com/office/drawing/2014/main" id="{55622651-7802-488B-BD31-0AB8ED0CD3E4}"/>
              </a:ext>
            </a:extLst>
          </p:cNvPr>
          <p:cNvSpPr>
            <a:spLocks noGrp="1"/>
          </p:cNvSpPr>
          <p:nvPr>
            <p:ph type="body" sz="quarter" idx="23"/>
          </p:nvPr>
        </p:nvSpPr>
        <p:spPr>
          <a:xfrm>
            <a:off x="4267209" y="4448433"/>
            <a:ext cx="3639905" cy="481781"/>
          </a:xfrm>
        </p:spPr>
        <p:txBody>
          <a:bodyPr/>
          <a:lstStyle/>
          <a:p>
            <a:r>
              <a:rPr lang="en-US" dirty="0"/>
              <a:t>Market share​</a:t>
            </a:r>
          </a:p>
        </p:txBody>
      </p:sp>
      <p:sp>
        <p:nvSpPr>
          <p:cNvPr id="194" name="Text Placeholder 193">
            <a:extLst>
              <a:ext uri="{FF2B5EF4-FFF2-40B4-BE49-F238E27FC236}">
                <a16:creationId xmlns:a16="http://schemas.microsoft.com/office/drawing/2014/main" id="{D1A056C5-B103-4338-9B8D-9EED354280F9}"/>
              </a:ext>
            </a:extLst>
          </p:cNvPr>
          <p:cNvSpPr>
            <a:spLocks noGrp="1"/>
          </p:cNvSpPr>
          <p:nvPr>
            <p:ph type="body" sz="quarter" idx="24"/>
          </p:nvPr>
        </p:nvSpPr>
        <p:spPr>
          <a:xfrm>
            <a:off x="2535012" y="5046627"/>
            <a:ext cx="1786461" cy="1072345"/>
          </a:xfrm>
        </p:spPr>
        <p:txBody>
          <a:bodyPr/>
          <a:lstStyle/>
          <a:p>
            <a:r>
              <a:rPr lang="en-US" dirty="0"/>
              <a:t>$1B</a:t>
            </a:r>
          </a:p>
        </p:txBody>
      </p:sp>
      <p:sp>
        <p:nvSpPr>
          <p:cNvPr id="209" name="Text Placeholder 208">
            <a:extLst>
              <a:ext uri="{FF2B5EF4-FFF2-40B4-BE49-F238E27FC236}">
                <a16:creationId xmlns:a16="http://schemas.microsoft.com/office/drawing/2014/main" id="{A4FFE943-298E-4CF4-BA89-7378291F7124}"/>
              </a:ext>
            </a:extLst>
          </p:cNvPr>
          <p:cNvSpPr>
            <a:spLocks noGrp="1"/>
          </p:cNvSpPr>
          <p:nvPr>
            <p:ph type="body" sz="quarter" idx="25"/>
          </p:nvPr>
        </p:nvSpPr>
        <p:spPr>
          <a:xfrm>
            <a:off x="4258730" y="5267189"/>
            <a:ext cx="3639905" cy="387746"/>
          </a:xfrm>
        </p:spPr>
        <p:txBody>
          <a:bodyPr/>
          <a:lstStyle/>
          <a:p>
            <a:r>
              <a:rPr lang="en-US" dirty="0"/>
              <a:t>Few Competitors</a:t>
            </a:r>
          </a:p>
        </p:txBody>
      </p:sp>
      <p:sp>
        <p:nvSpPr>
          <p:cNvPr id="210" name="Text Placeholder 209">
            <a:extLst>
              <a:ext uri="{FF2B5EF4-FFF2-40B4-BE49-F238E27FC236}">
                <a16:creationId xmlns:a16="http://schemas.microsoft.com/office/drawing/2014/main" id="{8EC4802F-F2B0-43C0-A6C4-7B8C3D2EC6EC}"/>
              </a:ext>
            </a:extLst>
          </p:cNvPr>
          <p:cNvSpPr>
            <a:spLocks noGrp="1"/>
          </p:cNvSpPr>
          <p:nvPr>
            <p:ph type="body" sz="quarter" idx="26"/>
          </p:nvPr>
        </p:nvSpPr>
        <p:spPr>
          <a:xfrm>
            <a:off x="4258730" y="5618365"/>
            <a:ext cx="3639905" cy="481781"/>
          </a:xfrm>
        </p:spPr>
        <p:txBody>
          <a:bodyPr/>
          <a:lstStyle/>
          <a:p>
            <a:r>
              <a:rPr lang="en-ZA" dirty="0"/>
              <a:t>Obtainable market</a:t>
            </a:r>
            <a:r>
              <a:rPr lang="en-US" dirty="0"/>
              <a:t>​</a:t>
            </a:r>
          </a:p>
        </p:txBody>
      </p:sp>
      <p:sp>
        <p:nvSpPr>
          <p:cNvPr id="9" name="Footer Placeholder 8">
            <a:extLst>
              <a:ext uri="{FF2B5EF4-FFF2-40B4-BE49-F238E27FC236}">
                <a16:creationId xmlns:a16="http://schemas.microsoft.com/office/drawing/2014/main" id="{1D619512-A1D4-44AD-8188-F1687FC5087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0" name="Slide Number Placeholder 9">
            <a:extLst>
              <a:ext uri="{FF2B5EF4-FFF2-40B4-BE49-F238E27FC236}">
                <a16:creationId xmlns:a16="http://schemas.microsoft.com/office/drawing/2014/main" id="{A73ED8FD-6B33-4E5E-8834-826A2D148473}"/>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13</a:t>
            </a:fld>
            <a:endParaRPr lang="en-US" dirty="0"/>
          </a:p>
        </p:txBody>
      </p:sp>
      <p:sp>
        <p:nvSpPr>
          <p:cNvPr id="152" name="Date Placeholder 151">
            <a:extLst>
              <a:ext uri="{FF2B5EF4-FFF2-40B4-BE49-F238E27FC236}">
                <a16:creationId xmlns:a16="http://schemas.microsoft.com/office/drawing/2014/main" id="{2ED32D40-BFA8-4674-A900-4CD4235C124F}"/>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15" name="Straight Connector 14">
            <a:extLst>
              <a:ext uri="{FF2B5EF4-FFF2-40B4-BE49-F238E27FC236}">
                <a16:creationId xmlns:a16="http://schemas.microsoft.com/office/drawing/2014/main" id="{F1A28D05-5C71-4FBA-9474-A7CAFC47F440}"/>
              </a:ext>
              <a:ext uri="{C183D7F6-B498-43B3-948B-1728B52AA6E4}">
                <adec:decorative xmlns:adec="http://schemas.microsoft.com/office/drawing/2017/decorative" val="1"/>
              </a:ext>
            </a:extLst>
          </p:cNvPr>
          <p:cNvCxnSpPr>
            <a:cxnSpLocks/>
          </p:cNvCxnSpPr>
          <p:nvPr/>
        </p:nvCxnSpPr>
        <p:spPr>
          <a:xfrm>
            <a:off x="4093041" y="2866217"/>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B9F7893-7745-4F9F-B234-06EB10A6B1DB}"/>
              </a:ext>
              <a:ext uri="{C183D7F6-B498-43B3-948B-1728B52AA6E4}">
                <adec:decorative xmlns:adec="http://schemas.microsoft.com/office/drawing/2017/decorative" val="1"/>
              </a:ext>
            </a:extLst>
          </p:cNvPr>
          <p:cNvCxnSpPr>
            <a:cxnSpLocks/>
          </p:cNvCxnSpPr>
          <p:nvPr/>
        </p:nvCxnSpPr>
        <p:spPr>
          <a:xfrm>
            <a:off x="4093041" y="4024379"/>
            <a:ext cx="0" cy="788007"/>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F12FC67-38A7-4EBE-AC1E-0DC78A1420A3}"/>
              </a:ext>
              <a:ext uri="{C183D7F6-B498-43B3-948B-1728B52AA6E4}">
                <adec:decorative xmlns:adec="http://schemas.microsoft.com/office/drawing/2017/decorative" val="1"/>
              </a:ext>
            </a:extLst>
          </p:cNvPr>
          <p:cNvCxnSpPr>
            <a:cxnSpLocks/>
          </p:cNvCxnSpPr>
          <p:nvPr/>
        </p:nvCxnSpPr>
        <p:spPr>
          <a:xfrm>
            <a:off x="4093041" y="5182542"/>
            <a:ext cx="0" cy="788007"/>
          </a:xfrm>
          <a:prstGeom prst="line">
            <a:avLst/>
          </a:prstGeom>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602888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DCDD26-2EBE-4DA1-88E6-739CC32AAE6D}"/>
              </a:ext>
              <a:ext uri="{C183D7F6-B498-43B3-948B-1728B52AA6E4}">
                <adec:decorative xmlns:adec="http://schemas.microsoft.com/office/drawing/2017/decorative" val="1"/>
              </a:ext>
            </a:extLst>
          </p:cNvPr>
          <p:cNvSpPr/>
          <p:nvPr/>
        </p:nvSpPr>
        <p:spPr>
          <a:xfrm>
            <a:off x="1885301"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9105DC8A-F469-4525-9B35-A48C39C675D8}"/>
              </a:ext>
              <a:ext uri="{C183D7F6-B498-43B3-948B-1728B52AA6E4}">
                <adec:decorative xmlns:adec="http://schemas.microsoft.com/office/drawing/2017/decorative" val="1"/>
              </a:ext>
            </a:extLst>
          </p:cNvPr>
          <p:cNvSpPr/>
          <p:nvPr/>
        </p:nvSpPr>
        <p:spPr>
          <a:xfrm>
            <a:off x="5105343"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83532D8B-A149-411A-B087-EBA1EE6C6225}"/>
              </a:ext>
              <a:ext uri="{C183D7F6-B498-43B3-948B-1728B52AA6E4}">
                <adec:decorative xmlns:adec="http://schemas.microsoft.com/office/drawing/2017/decorative" val="1"/>
              </a:ext>
            </a:extLst>
          </p:cNvPr>
          <p:cNvSpPr/>
          <p:nvPr/>
        </p:nvSpPr>
        <p:spPr>
          <a:xfrm>
            <a:off x="8249019" y="2994608"/>
            <a:ext cx="1584471" cy="1584471"/>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itle 52">
            <a:extLst>
              <a:ext uri="{FF2B5EF4-FFF2-40B4-BE49-F238E27FC236}">
                <a16:creationId xmlns:a16="http://schemas.microsoft.com/office/drawing/2014/main" id="{24046B9E-C52D-4466-AE77-E724F5B083A6}"/>
              </a:ext>
            </a:extLst>
          </p:cNvPr>
          <p:cNvSpPr>
            <a:spLocks noGrp="1"/>
          </p:cNvSpPr>
          <p:nvPr>
            <p:ph type="title"/>
          </p:nvPr>
        </p:nvSpPr>
        <p:spPr>
          <a:xfrm>
            <a:off x="3294345" y="1158710"/>
            <a:ext cx="5611660" cy="677782"/>
          </a:xfrm>
        </p:spPr>
        <p:txBody>
          <a:bodyPr/>
          <a:lstStyle/>
          <a:p>
            <a:r>
              <a:rPr lang="en-US" dirty="0"/>
              <a:t>Growth strategy</a:t>
            </a:r>
          </a:p>
        </p:txBody>
      </p:sp>
      <p:sp>
        <p:nvSpPr>
          <p:cNvPr id="9" name="Text Placeholder 8">
            <a:extLst>
              <a:ext uri="{FF2B5EF4-FFF2-40B4-BE49-F238E27FC236}">
                <a16:creationId xmlns:a16="http://schemas.microsoft.com/office/drawing/2014/main" id="{628F2B12-A6FB-49BB-8D11-55B45902D329}"/>
              </a:ext>
            </a:extLst>
          </p:cNvPr>
          <p:cNvSpPr>
            <a:spLocks noGrp="1"/>
          </p:cNvSpPr>
          <p:nvPr>
            <p:ph type="body" sz="quarter" idx="19"/>
          </p:nvPr>
        </p:nvSpPr>
        <p:spPr>
          <a:xfrm>
            <a:off x="3519730" y="1836492"/>
            <a:ext cx="5152539" cy="718457"/>
          </a:xfrm>
        </p:spPr>
        <p:txBody>
          <a:bodyPr/>
          <a:lstStyle/>
          <a:p>
            <a:r>
              <a:rPr lang="en-ZA" dirty="0"/>
              <a:t>How we’ll scale in the future</a:t>
            </a:r>
            <a:endParaRPr lang="en-US" dirty="0"/>
          </a:p>
        </p:txBody>
      </p:sp>
      <p:sp>
        <p:nvSpPr>
          <p:cNvPr id="31" name="Text Placeholder 30">
            <a:extLst>
              <a:ext uri="{FF2B5EF4-FFF2-40B4-BE49-F238E27FC236}">
                <a16:creationId xmlns:a16="http://schemas.microsoft.com/office/drawing/2014/main" id="{5B9D383F-A60F-4C89-8A00-CF569497000A}"/>
              </a:ext>
            </a:extLst>
          </p:cNvPr>
          <p:cNvSpPr>
            <a:spLocks noGrp="1"/>
          </p:cNvSpPr>
          <p:nvPr>
            <p:ph type="body" sz="quarter" idx="26"/>
          </p:nvPr>
        </p:nvSpPr>
        <p:spPr>
          <a:xfrm>
            <a:off x="1833290" y="3262556"/>
            <a:ext cx="1706965" cy="1048575"/>
          </a:xfrm>
        </p:spPr>
        <p:txBody>
          <a:bodyPr/>
          <a:lstStyle/>
          <a:p>
            <a:r>
              <a:rPr lang="en-US" dirty="0"/>
              <a:t>Feb 20xx</a:t>
            </a:r>
          </a:p>
        </p:txBody>
      </p:sp>
      <p:sp>
        <p:nvSpPr>
          <p:cNvPr id="32" name="Text Placeholder 31">
            <a:extLst>
              <a:ext uri="{FF2B5EF4-FFF2-40B4-BE49-F238E27FC236}">
                <a16:creationId xmlns:a16="http://schemas.microsoft.com/office/drawing/2014/main" id="{1F406394-948C-4B32-9F32-893A9CDFB903}"/>
              </a:ext>
            </a:extLst>
          </p:cNvPr>
          <p:cNvSpPr>
            <a:spLocks noGrp="1"/>
          </p:cNvSpPr>
          <p:nvPr>
            <p:ph type="body" sz="quarter" idx="27"/>
          </p:nvPr>
        </p:nvSpPr>
        <p:spPr>
          <a:xfrm>
            <a:off x="5053332" y="3262556"/>
            <a:ext cx="1706965" cy="1048575"/>
          </a:xfrm>
        </p:spPr>
        <p:txBody>
          <a:bodyPr/>
          <a:lstStyle/>
          <a:p>
            <a:r>
              <a:rPr lang="en-US" dirty="0"/>
              <a:t>May 20xx</a:t>
            </a:r>
          </a:p>
        </p:txBody>
      </p:sp>
      <p:sp>
        <p:nvSpPr>
          <p:cNvPr id="33" name="Text Placeholder 32">
            <a:extLst>
              <a:ext uri="{FF2B5EF4-FFF2-40B4-BE49-F238E27FC236}">
                <a16:creationId xmlns:a16="http://schemas.microsoft.com/office/drawing/2014/main" id="{00564ED2-7D0C-49B7-ABB1-6D7E498CDADA}"/>
              </a:ext>
            </a:extLst>
          </p:cNvPr>
          <p:cNvSpPr>
            <a:spLocks noGrp="1"/>
          </p:cNvSpPr>
          <p:nvPr>
            <p:ph type="body" sz="quarter" idx="28"/>
          </p:nvPr>
        </p:nvSpPr>
        <p:spPr>
          <a:xfrm>
            <a:off x="8197008" y="3262556"/>
            <a:ext cx="1706965" cy="1048575"/>
          </a:xfrm>
        </p:spPr>
        <p:txBody>
          <a:bodyPr/>
          <a:lstStyle/>
          <a:p>
            <a:r>
              <a:rPr lang="en-US" dirty="0"/>
              <a:t>Oct 20xx</a:t>
            </a:r>
          </a:p>
        </p:txBody>
      </p:sp>
      <p:sp>
        <p:nvSpPr>
          <p:cNvPr id="58" name="Text Placeholder 57">
            <a:extLst>
              <a:ext uri="{FF2B5EF4-FFF2-40B4-BE49-F238E27FC236}">
                <a16:creationId xmlns:a16="http://schemas.microsoft.com/office/drawing/2014/main" id="{D4D6CB0C-A7D9-4409-AB5D-E136D3307DF5}"/>
              </a:ext>
            </a:extLst>
          </p:cNvPr>
          <p:cNvSpPr>
            <a:spLocks noGrp="1"/>
          </p:cNvSpPr>
          <p:nvPr>
            <p:ph type="body" sz="quarter" idx="13"/>
          </p:nvPr>
        </p:nvSpPr>
        <p:spPr>
          <a:xfrm>
            <a:off x="1462028" y="4704557"/>
            <a:ext cx="2431015" cy="1148945"/>
          </a:xfrm>
        </p:spPr>
        <p:txBody>
          <a:bodyPr/>
          <a:lstStyle/>
          <a:p>
            <a:r>
              <a:rPr lang="en-US" dirty="0"/>
              <a:t>Roll out product to high profile or top-level participants to help establish the product​</a:t>
            </a:r>
          </a:p>
        </p:txBody>
      </p:sp>
      <p:sp>
        <p:nvSpPr>
          <p:cNvPr id="59" name="Text Placeholder 58">
            <a:extLst>
              <a:ext uri="{FF2B5EF4-FFF2-40B4-BE49-F238E27FC236}">
                <a16:creationId xmlns:a16="http://schemas.microsoft.com/office/drawing/2014/main" id="{C57077DD-31D5-47C0-8A51-7084E938B943}"/>
              </a:ext>
            </a:extLst>
          </p:cNvPr>
          <p:cNvSpPr>
            <a:spLocks noGrp="1"/>
          </p:cNvSpPr>
          <p:nvPr>
            <p:ph type="body" sz="quarter" idx="29"/>
          </p:nvPr>
        </p:nvSpPr>
        <p:spPr>
          <a:xfrm>
            <a:off x="4691306" y="4704558"/>
            <a:ext cx="2431015" cy="1148945"/>
          </a:xfrm>
        </p:spPr>
        <p:txBody>
          <a:bodyPr/>
          <a:lstStyle/>
          <a:p>
            <a:r>
              <a:rPr lang="en-US" dirty="0"/>
              <a:t>Release the product to the general public and monitor press release and social media accounts​</a:t>
            </a:r>
          </a:p>
        </p:txBody>
      </p:sp>
      <p:sp>
        <p:nvSpPr>
          <p:cNvPr id="60" name="Text Placeholder 59">
            <a:extLst>
              <a:ext uri="{FF2B5EF4-FFF2-40B4-BE49-F238E27FC236}">
                <a16:creationId xmlns:a16="http://schemas.microsoft.com/office/drawing/2014/main" id="{E7D0D0D6-1ED1-462C-B06F-D055EA885C54}"/>
              </a:ext>
            </a:extLst>
          </p:cNvPr>
          <p:cNvSpPr>
            <a:spLocks noGrp="1"/>
          </p:cNvSpPr>
          <p:nvPr>
            <p:ph type="body" sz="quarter" idx="30"/>
          </p:nvPr>
        </p:nvSpPr>
        <p:spPr>
          <a:xfrm>
            <a:off x="7834982" y="4704557"/>
            <a:ext cx="2431015" cy="1148945"/>
          </a:xfrm>
        </p:spPr>
        <p:txBody>
          <a:bodyPr/>
          <a:lstStyle/>
          <a:p>
            <a:r>
              <a:rPr lang="en-US" dirty="0"/>
              <a:t>Gather feedback and adjust product design as necessary​</a:t>
            </a:r>
          </a:p>
        </p:txBody>
      </p:sp>
      <p:sp>
        <p:nvSpPr>
          <p:cNvPr id="24" name="Footer Placeholder 23">
            <a:extLst>
              <a:ext uri="{FF2B5EF4-FFF2-40B4-BE49-F238E27FC236}">
                <a16:creationId xmlns:a16="http://schemas.microsoft.com/office/drawing/2014/main" id="{4A4EFB0B-EDB6-4E5D-BD82-B6F5A96E259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 name="Slide Number Placeholder 24">
            <a:extLst>
              <a:ext uri="{FF2B5EF4-FFF2-40B4-BE49-F238E27FC236}">
                <a16:creationId xmlns:a16="http://schemas.microsoft.com/office/drawing/2014/main" id="{97A7A317-65B9-416D-A896-F174F465EC6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14</a:t>
            </a:fld>
            <a:endParaRPr lang="en-US" dirty="0"/>
          </a:p>
        </p:txBody>
      </p:sp>
      <p:sp>
        <p:nvSpPr>
          <p:cNvPr id="43" name="Date Placeholder 42">
            <a:extLst>
              <a:ext uri="{FF2B5EF4-FFF2-40B4-BE49-F238E27FC236}">
                <a16:creationId xmlns:a16="http://schemas.microsoft.com/office/drawing/2014/main" id="{49E5435E-DE0A-40F6-A3B9-79B476E7F639}"/>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91594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8" name="Title 977">
            <a:extLst>
              <a:ext uri="{FF2B5EF4-FFF2-40B4-BE49-F238E27FC236}">
                <a16:creationId xmlns:a16="http://schemas.microsoft.com/office/drawing/2014/main" id="{97E8AD1C-83FE-43D6-93CF-EF82BAE4AE00}"/>
              </a:ext>
            </a:extLst>
          </p:cNvPr>
          <p:cNvSpPr>
            <a:spLocks noGrp="1"/>
          </p:cNvSpPr>
          <p:nvPr>
            <p:ph type="title"/>
          </p:nvPr>
        </p:nvSpPr>
        <p:spPr>
          <a:xfrm>
            <a:off x="3356975" y="1144939"/>
            <a:ext cx="5473874" cy="687833"/>
          </a:xfrm>
        </p:spPr>
        <p:txBody>
          <a:bodyPr/>
          <a:lstStyle/>
          <a:p>
            <a:r>
              <a:rPr lang="en-US" dirty="0"/>
              <a:t>Traction</a:t>
            </a:r>
          </a:p>
        </p:txBody>
      </p:sp>
      <p:sp>
        <p:nvSpPr>
          <p:cNvPr id="21" name="Text Placeholder 20">
            <a:extLst>
              <a:ext uri="{FF2B5EF4-FFF2-40B4-BE49-F238E27FC236}">
                <a16:creationId xmlns:a16="http://schemas.microsoft.com/office/drawing/2014/main" id="{09015563-070E-44B6-A631-0F7B138A4924}"/>
              </a:ext>
            </a:extLst>
          </p:cNvPr>
          <p:cNvSpPr>
            <a:spLocks noGrp="1"/>
          </p:cNvSpPr>
          <p:nvPr>
            <p:ph type="body" sz="quarter" idx="19"/>
          </p:nvPr>
        </p:nvSpPr>
        <p:spPr>
          <a:xfrm>
            <a:off x="3519730" y="1836492"/>
            <a:ext cx="5152539" cy="718457"/>
          </a:xfrm>
        </p:spPr>
        <p:txBody>
          <a:bodyPr/>
          <a:lstStyle/>
          <a:p>
            <a:r>
              <a:rPr lang="en-ZA" dirty="0"/>
              <a:t>Forecasting for success</a:t>
            </a:r>
            <a:r>
              <a:rPr lang="en-US" dirty="0"/>
              <a:t>​</a:t>
            </a:r>
          </a:p>
        </p:txBody>
      </p:sp>
      <p:sp>
        <p:nvSpPr>
          <p:cNvPr id="259" name="Text Placeholder 258">
            <a:extLst>
              <a:ext uri="{FF2B5EF4-FFF2-40B4-BE49-F238E27FC236}">
                <a16:creationId xmlns:a16="http://schemas.microsoft.com/office/drawing/2014/main" id="{4E3CE8A3-706A-4699-B699-A35574C8DBC3}"/>
              </a:ext>
            </a:extLst>
          </p:cNvPr>
          <p:cNvSpPr>
            <a:spLocks noGrp="1"/>
          </p:cNvSpPr>
          <p:nvPr>
            <p:ph type="body" sz="quarter" idx="24"/>
          </p:nvPr>
        </p:nvSpPr>
        <p:spPr>
          <a:xfrm>
            <a:off x="963991" y="2822318"/>
            <a:ext cx="3574251" cy="448769"/>
          </a:xfrm>
        </p:spPr>
        <p:txBody>
          <a:bodyPr/>
          <a:lstStyle/>
          <a:p>
            <a:r>
              <a:rPr lang="en-US" dirty="0"/>
              <a:t>Key metrics</a:t>
            </a:r>
          </a:p>
        </p:txBody>
      </p:sp>
      <p:graphicFrame>
        <p:nvGraphicFramePr>
          <p:cNvPr id="184" name="Content Placeholder 183">
            <a:extLst>
              <a:ext uri="{FF2B5EF4-FFF2-40B4-BE49-F238E27FC236}">
                <a16:creationId xmlns:a16="http://schemas.microsoft.com/office/drawing/2014/main" id="{2CBA1468-16B3-47C8-8E78-70050847C43F}"/>
              </a:ext>
            </a:extLst>
          </p:cNvPr>
          <p:cNvGraphicFramePr>
            <a:graphicFrameLocks noGrp="1"/>
          </p:cNvGraphicFramePr>
          <p:nvPr>
            <p:ph sz="quarter" idx="32"/>
            <p:extLst>
              <p:ext uri="{D42A27DB-BD31-4B8C-83A1-F6EECF244321}">
                <p14:modId xmlns:p14="http://schemas.microsoft.com/office/powerpoint/2010/main" val="736126811"/>
              </p:ext>
            </p:extLst>
          </p:nvPr>
        </p:nvGraphicFramePr>
        <p:xfrm>
          <a:off x="866775" y="3333750"/>
          <a:ext cx="4390269" cy="2636373"/>
        </p:xfrm>
        <a:graphic>
          <a:graphicData uri="http://schemas.openxmlformats.org/drawingml/2006/table">
            <a:tbl>
              <a:tblPr firstRow="1" bandRow="1">
                <a:tableStyleId>{68D230F3-CF80-4859-8CE7-A43EE81993B5}</a:tableStyleId>
              </a:tblPr>
              <a:tblGrid>
                <a:gridCol w="801999">
                  <a:extLst>
                    <a:ext uri="{9D8B030D-6E8A-4147-A177-3AD203B41FA5}">
                      <a16:colId xmlns:a16="http://schemas.microsoft.com/office/drawing/2014/main" val="1517755082"/>
                    </a:ext>
                  </a:extLst>
                </a:gridCol>
                <a:gridCol w="821820">
                  <a:extLst>
                    <a:ext uri="{9D8B030D-6E8A-4147-A177-3AD203B41FA5}">
                      <a16:colId xmlns:a16="http://schemas.microsoft.com/office/drawing/2014/main" val="2446386500"/>
                    </a:ext>
                  </a:extLst>
                </a:gridCol>
                <a:gridCol w="845808">
                  <a:extLst>
                    <a:ext uri="{9D8B030D-6E8A-4147-A177-3AD203B41FA5}">
                      <a16:colId xmlns:a16="http://schemas.microsoft.com/office/drawing/2014/main" val="3308918160"/>
                    </a:ext>
                  </a:extLst>
                </a:gridCol>
                <a:gridCol w="937688">
                  <a:extLst>
                    <a:ext uri="{9D8B030D-6E8A-4147-A177-3AD203B41FA5}">
                      <a16:colId xmlns:a16="http://schemas.microsoft.com/office/drawing/2014/main" val="1854486728"/>
                    </a:ext>
                  </a:extLst>
                </a:gridCol>
                <a:gridCol w="982954">
                  <a:extLst>
                    <a:ext uri="{9D8B030D-6E8A-4147-A177-3AD203B41FA5}">
                      <a16:colId xmlns:a16="http://schemas.microsoft.com/office/drawing/2014/main" val="1808496511"/>
                    </a:ext>
                  </a:extLst>
                </a:gridCol>
              </a:tblGrid>
              <a:tr h="498201">
                <a:tc>
                  <a:txBody>
                    <a:bodyPr/>
                    <a:lstStyle/>
                    <a:p>
                      <a:pPr algn="r"/>
                      <a:endParaRPr lang="en-US" sz="1700" cap="all" spc="400" baseline="0" dirty="0">
                        <a:solidFill>
                          <a:schemeClr val="accent6"/>
                        </a:solidFill>
                        <a:latin typeface="+mj-lt"/>
                      </a:endParaRPr>
                    </a:p>
                  </a:txBody>
                  <a:tcPr marL="78782" marR="78782" marT="39391" marB="39391" anchor="ctr"/>
                </a:tc>
                <a:tc>
                  <a:txBody>
                    <a:bodyPr/>
                    <a:lstStyle/>
                    <a:p>
                      <a:pPr algn="ctr"/>
                      <a:r>
                        <a:rPr lang="en-US" sz="1000" b="0" cap="all" spc="200" baseline="0" dirty="0">
                          <a:solidFill>
                            <a:schemeClr val="accent6"/>
                          </a:solidFill>
                          <a:latin typeface="+mj-lt"/>
                        </a:rPr>
                        <a:t>clients</a:t>
                      </a:r>
                    </a:p>
                  </a:txBody>
                  <a:tcPr marL="78782" marR="78782" marT="39391" marB="39391" anchor="ctr"/>
                </a:tc>
                <a:tc>
                  <a:txBody>
                    <a:bodyPr/>
                    <a:lstStyle/>
                    <a:p>
                      <a:pPr algn="ctr"/>
                      <a:r>
                        <a:rPr lang="en-US" sz="1000" b="0" cap="all" spc="200" baseline="0" dirty="0">
                          <a:solidFill>
                            <a:schemeClr val="accent6"/>
                          </a:solidFill>
                          <a:latin typeface="+mj-lt"/>
                        </a:rPr>
                        <a:t>orders</a:t>
                      </a:r>
                    </a:p>
                  </a:txBody>
                  <a:tcPr marL="78782" marR="78782" marT="39391" marB="39391" anchor="ctr"/>
                </a:tc>
                <a:tc>
                  <a:txBody>
                    <a:bodyPr/>
                    <a:lstStyle/>
                    <a:p>
                      <a:pPr algn="ctr"/>
                      <a:r>
                        <a:rPr lang="en-US" sz="1000" b="0" cap="all" spc="200" baseline="0" dirty="0">
                          <a:solidFill>
                            <a:schemeClr val="accent6"/>
                          </a:solidFill>
                          <a:latin typeface="+mj-lt"/>
                        </a:rPr>
                        <a:t>Gross avenue</a:t>
                      </a:r>
                    </a:p>
                  </a:txBody>
                  <a:tcPr marL="78782" marR="78782" marT="39391" marB="39391" anchor="ctr"/>
                </a:tc>
                <a:tc>
                  <a:txBody>
                    <a:bodyPr/>
                    <a:lstStyle/>
                    <a:p>
                      <a:pPr algn="ctr"/>
                      <a:r>
                        <a:rPr lang="en-US" sz="1000" b="0" cap="all" spc="200" baseline="0" dirty="0">
                          <a:solidFill>
                            <a:schemeClr val="accent6"/>
                          </a:solidFill>
                          <a:latin typeface="+mj-lt"/>
                        </a:rPr>
                        <a:t>Net revenue</a:t>
                      </a:r>
                    </a:p>
                  </a:txBody>
                  <a:tcPr marL="78782" marR="78782" marT="39391" marB="39391" anchor="ctr"/>
                </a:tc>
                <a:extLst>
                  <a:ext uri="{0D108BD9-81ED-4DB2-BD59-A6C34878D82A}">
                    <a16:rowId xmlns:a16="http://schemas.microsoft.com/office/drawing/2014/main" val="31003518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10​</a:t>
                      </a:r>
                    </a:p>
                  </a:txBody>
                  <a:tcPr anchor="ctr">
                    <a:solidFill>
                      <a:schemeClr val="accent1"/>
                    </a:solidFill>
                  </a:tcPr>
                </a:tc>
                <a:tc>
                  <a:txBody>
                    <a:bodyPr/>
                    <a:lstStyle/>
                    <a:p>
                      <a:pPr algn="ctr" rtl="0" fontAlgn="base"/>
                      <a:r>
                        <a:rPr lang="en-US" sz="1000" b="0" i="0" dirty="0">
                          <a:solidFill>
                            <a:schemeClr val="bg1"/>
                          </a:solidFill>
                          <a:effectLst/>
                          <a:latin typeface="+mn-lt"/>
                        </a:rPr>
                        <a:t>1100​</a:t>
                      </a:r>
                    </a:p>
                  </a:txBody>
                  <a:tcPr anchor="ctr">
                    <a:solidFill>
                      <a:schemeClr val="accent1"/>
                    </a:solidFill>
                  </a:tcPr>
                </a:tc>
                <a:tc>
                  <a:txBody>
                    <a:bodyPr/>
                    <a:lstStyle/>
                    <a:p>
                      <a:pPr algn="ctr" rtl="0" fontAlgn="base"/>
                      <a:r>
                        <a:rPr lang="en-US" sz="1000" b="0" i="0" dirty="0">
                          <a:solidFill>
                            <a:schemeClr val="bg1"/>
                          </a:solidFill>
                          <a:effectLst/>
                          <a:latin typeface="+mn-lt"/>
                        </a:rPr>
                        <a:t>$10,000​</a:t>
                      </a:r>
                    </a:p>
                  </a:txBody>
                  <a:tcPr anchor="ctr">
                    <a:solidFill>
                      <a:schemeClr val="accent1"/>
                    </a:solidFill>
                  </a:tcPr>
                </a:tc>
                <a:tc>
                  <a:txBody>
                    <a:bodyPr/>
                    <a:lstStyle/>
                    <a:p>
                      <a:pPr algn="ctr" rtl="0" fontAlgn="base"/>
                      <a:r>
                        <a:rPr lang="en-US" sz="1000" b="0" i="0" dirty="0">
                          <a:solidFill>
                            <a:schemeClr val="bg1"/>
                          </a:solidFill>
                          <a:effectLst/>
                          <a:latin typeface="+mn-lt"/>
                        </a:rPr>
                        <a:t>$7,000​</a:t>
                      </a:r>
                    </a:p>
                  </a:txBody>
                  <a:tcPr anchor="ctr">
                    <a:solidFill>
                      <a:schemeClr val="accent1"/>
                    </a:solidFill>
                  </a:tcPr>
                </a:tc>
                <a:extLst>
                  <a:ext uri="{0D108BD9-81ED-4DB2-BD59-A6C34878D82A}">
                    <a16:rowId xmlns:a16="http://schemas.microsoft.com/office/drawing/2014/main" val="2801628125"/>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20​</a:t>
                      </a:r>
                    </a:p>
                  </a:txBody>
                  <a:tcPr anchor="ctr">
                    <a:solidFill>
                      <a:schemeClr val="accent1"/>
                    </a:solidFill>
                  </a:tcPr>
                </a:tc>
                <a:tc>
                  <a:txBody>
                    <a:bodyPr/>
                    <a:lstStyle/>
                    <a:p>
                      <a:pPr algn="ctr" rtl="0" fontAlgn="base"/>
                      <a:r>
                        <a:rPr lang="en-US" sz="1000" b="0" i="0" dirty="0">
                          <a:solidFill>
                            <a:schemeClr val="bg1"/>
                          </a:solidFill>
                          <a:effectLst/>
                          <a:latin typeface="+mn-lt"/>
                        </a:rPr>
                        <a:t>200​</a:t>
                      </a:r>
                    </a:p>
                  </a:txBody>
                  <a:tcPr anchor="ctr">
                    <a:solidFill>
                      <a:schemeClr val="accent1"/>
                    </a:solidFill>
                  </a:tcPr>
                </a:tc>
                <a:tc>
                  <a:txBody>
                    <a:bodyPr/>
                    <a:lstStyle/>
                    <a:p>
                      <a:pPr algn="ctr" rtl="0" fontAlgn="base"/>
                      <a:r>
                        <a:rPr lang="en-US" sz="1000" b="0" i="0" dirty="0">
                          <a:solidFill>
                            <a:schemeClr val="bg1"/>
                          </a:solidFill>
                          <a:effectLst/>
                          <a:latin typeface="+mn-lt"/>
                        </a:rPr>
                        <a:t>$20,000​</a:t>
                      </a:r>
                    </a:p>
                  </a:txBody>
                  <a:tcPr anchor="ctr">
                    <a:solidFill>
                      <a:schemeClr val="accent1"/>
                    </a:solidFill>
                  </a:tcPr>
                </a:tc>
                <a:tc>
                  <a:txBody>
                    <a:bodyPr/>
                    <a:lstStyle/>
                    <a:p>
                      <a:pPr algn="ctr" rtl="0" fontAlgn="base"/>
                      <a:r>
                        <a:rPr lang="en-US" sz="1000" b="0" i="0" dirty="0">
                          <a:solidFill>
                            <a:schemeClr val="bg1"/>
                          </a:solidFill>
                          <a:effectLst/>
                          <a:latin typeface="+mn-lt"/>
                        </a:rPr>
                        <a:t>$16,000​</a:t>
                      </a:r>
                    </a:p>
                  </a:txBody>
                  <a:tcPr anchor="ctr">
                    <a:solidFill>
                      <a:schemeClr val="accent1"/>
                    </a:solidFill>
                  </a:tcPr>
                </a:tc>
                <a:extLst>
                  <a:ext uri="{0D108BD9-81ED-4DB2-BD59-A6C34878D82A}">
                    <a16:rowId xmlns:a16="http://schemas.microsoft.com/office/drawing/2014/main" val="3635382780"/>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30​</a:t>
                      </a:r>
                    </a:p>
                  </a:txBody>
                  <a:tcPr anchor="ctr">
                    <a:solidFill>
                      <a:schemeClr val="accent1"/>
                    </a:solidFill>
                  </a:tcPr>
                </a:tc>
                <a:tc>
                  <a:txBody>
                    <a:bodyPr/>
                    <a:lstStyle/>
                    <a:p>
                      <a:pPr algn="ctr" rtl="0" fontAlgn="base"/>
                      <a:r>
                        <a:rPr lang="en-US" sz="1000" b="0" i="0" dirty="0">
                          <a:solidFill>
                            <a:schemeClr val="bg1"/>
                          </a:solidFill>
                          <a:effectLst/>
                          <a:latin typeface="+mn-lt"/>
                        </a:rPr>
                        <a:t>300​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tc>
                  <a:txBody>
                    <a:bodyPr/>
                    <a:lstStyle/>
                    <a:p>
                      <a:pPr algn="ctr" rtl="0" fontAlgn="base"/>
                      <a:r>
                        <a:rPr lang="en-US" sz="1000" b="0" i="0" dirty="0">
                          <a:solidFill>
                            <a:schemeClr val="bg1"/>
                          </a:solidFill>
                          <a:effectLst/>
                          <a:latin typeface="+mn-lt"/>
                        </a:rPr>
                        <a:t>$25,000​</a:t>
                      </a:r>
                    </a:p>
                  </a:txBody>
                  <a:tcPr anchor="ctr">
                    <a:solidFill>
                      <a:schemeClr val="accent1"/>
                    </a:solidFill>
                  </a:tcPr>
                </a:tc>
                <a:extLst>
                  <a:ext uri="{0D108BD9-81ED-4DB2-BD59-A6C34878D82A}">
                    <a16:rowId xmlns:a16="http://schemas.microsoft.com/office/drawing/2014/main" val="2282084003"/>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40​</a:t>
                      </a:r>
                    </a:p>
                  </a:txBody>
                  <a:tcPr anchor="ctr">
                    <a:solidFill>
                      <a:schemeClr val="accent1"/>
                    </a:solidFill>
                  </a:tcPr>
                </a:tc>
                <a:tc>
                  <a:txBody>
                    <a:bodyPr/>
                    <a:lstStyle/>
                    <a:p>
                      <a:pPr algn="ctr" rtl="0" fontAlgn="base"/>
                      <a:r>
                        <a:rPr lang="en-US" sz="1000" b="0" i="0" dirty="0">
                          <a:solidFill>
                            <a:schemeClr val="bg1"/>
                          </a:solidFill>
                          <a:effectLst/>
                          <a:latin typeface="+mn-lt"/>
                        </a:rPr>
                        <a:t>400​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tc>
                  <a:txBody>
                    <a:bodyPr/>
                    <a:lstStyle/>
                    <a:p>
                      <a:pPr algn="ctr" rtl="0" fontAlgn="base"/>
                      <a:r>
                        <a:rPr lang="en-US" sz="1000" b="0" i="0" dirty="0">
                          <a:solidFill>
                            <a:schemeClr val="bg1"/>
                          </a:solidFill>
                          <a:effectLst/>
                          <a:latin typeface="+mn-lt"/>
                        </a:rPr>
                        <a:t>$30,000​</a:t>
                      </a:r>
                    </a:p>
                  </a:txBody>
                  <a:tcPr anchor="ctr">
                    <a:solidFill>
                      <a:schemeClr val="accent1"/>
                    </a:solidFill>
                  </a:tcPr>
                </a:tc>
                <a:extLst>
                  <a:ext uri="{0D108BD9-81ED-4DB2-BD59-A6C34878D82A}">
                    <a16:rowId xmlns:a16="http://schemas.microsoft.com/office/drawing/2014/main" val="1849756459"/>
                  </a:ext>
                </a:extLst>
              </a:tr>
              <a:tr h="365727">
                <a:tc>
                  <a:txBody>
                    <a:bodyPr/>
                    <a:lstStyle/>
                    <a:p>
                      <a:pPr algn="ctr" rtl="0" fontAlgn="base"/>
                      <a:r>
                        <a:rPr lang="en-US" sz="1000" b="0" i="0" dirty="0">
                          <a:solidFill>
                            <a:schemeClr val="bg1"/>
                          </a:solidFill>
                          <a:effectLst/>
                          <a:latin typeface="+mn-lt"/>
                        </a:rPr>
                        <a:t>20XX​</a:t>
                      </a:r>
                    </a:p>
                  </a:txBody>
                  <a:tcPr marL="78782" marR="78782" marT="39391" marB="39391" anchor="ctr">
                    <a:solidFill>
                      <a:schemeClr val="accent1"/>
                    </a:solidFill>
                  </a:tcPr>
                </a:tc>
                <a:tc>
                  <a:txBody>
                    <a:bodyPr/>
                    <a:lstStyle/>
                    <a:p>
                      <a:pPr algn="ctr" rtl="0" fontAlgn="base"/>
                      <a:r>
                        <a:rPr lang="en-US" sz="1000" b="0" i="0" dirty="0">
                          <a:solidFill>
                            <a:schemeClr val="bg1"/>
                          </a:solidFill>
                          <a:effectLst/>
                          <a:latin typeface="+mn-lt"/>
                        </a:rPr>
                        <a:t>50​</a:t>
                      </a:r>
                    </a:p>
                  </a:txBody>
                  <a:tcPr anchor="ctr">
                    <a:solidFill>
                      <a:schemeClr val="accent1"/>
                    </a:solidFill>
                  </a:tcPr>
                </a:tc>
                <a:tc>
                  <a:txBody>
                    <a:bodyPr/>
                    <a:lstStyle/>
                    <a:p>
                      <a:pPr algn="ctr" rtl="0" fontAlgn="base"/>
                      <a:r>
                        <a:rPr lang="en-US" sz="1000" b="0" i="0" dirty="0">
                          <a:solidFill>
                            <a:schemeClr val="bg1"/>
                          </a:solidFill>
                          <a:effectLst/>
                          <a:latin typeface="+mn-lt"/>
                        </a:rPr>
                        <a:t>500​</a:t>
                      </a:r>
                    </a:p>
                  </a:txBody>
                  <a:tcPr anchor="ctr">
                    <a:solidFill>
                      <a:schemeClr val="accent1"/>
                    </a:solidFill>
                  </a:tcPr>
                </a:tc>
                <a:tc>
                  <a:txBody>
                    <a:bodyPr/>
                    <a:lstStyle/>
                    <a:p>
                      <a:pPr algn="ctr" rtl="0" fontAlgn="base"/>
                      <a:r>
                        <a:rPr lang="en-US" sz="1000" b="0" i="0" dirty="0">
                          <a:solidFill>
                            <a:schemeClr val="bg1"/>
                          </a:solidFill>
                          <a:effectLst/>
                          <a:latin typeface="+mn-lt"/>
                        </a:rPr>
                        <a:t>$50,000​</a:t>
                      </a:r>
                    </a:p>
                  </a:txBody>
                  <a:tcPr anchor="ctr">
                    <a:solidFill>
                      <a:schemeClr val="accent1"/>
                    </a:solidFill>
                  </a:tcPr>
                </a:tc>
                <a:tc>
                  <a:txBody>
                    <a:bodyPr/>
                    <a:lstStyle/>
                    <a:p>
                      <a:pPr algn="ctr" rtl="0" fontAlgn="base"/>
                      <a:r>
                        <a:rPr lang="en-US" sz="1000" b="0" i="0" dirty="0">
                          <a:solidFill>
                            <a:schemeClr val="bg1"/>
                          </a:solidFill>
                          <a:effectLst/>
                          <a:latin typeface="+mn-lt"/>
                        </a:rPr>
                        <a:t>$40,000​</a:t>
                      </a:r>
                    </a:p>
                  </a:txBody>
                  <a:tcPr anchor="ctr">
                    <a:solidFill>
                      <a:schemeClr val="accent1"/>
                    </a:solidFill>
                  </a:tcPr>
                </a:tc>
                <a:extLst>
                  <a:ext uri="{0D108BD9-81ED-4DB2-BD59-A6C34878D82A}">
                    <a16:rowId xmlns:a16="http://schemas.microsoft.com/office/drawing/2014/main" val="4151575269"/>
                  </a:ext>
                </a:extLst>
              </a:tr>
              <a:tr h="354489">
                <a:tc>
                  <a:txBody>
                    <a:bodyPr/>
                    <a:lstStyle/>
                    <a:p>
                      <a:pPr algn="ctr" rtl="0" fontAlgn="base"/>
                      <a:r>
                        <a:rPr lang="en-US" sz="1000" b="0" i="0" dirty="0">
                          <a:solidFill>
                            <a:schemeClr val="bg1"/>
                          </a:solidFill>
                          <a:effectLst/>
                          <a:latin typeface="+mn-lt"/>
                        </a:rPr>
                        <a:t>20XX</a:t>
                      </a:r>
                    </a:p>
                  </a:txBody>
                  <a:tcPr marL="78782" marR="78782" marT="39391" marB="39391" anchor="ctr">
                    <a:noFill/>
                  </a:tcPr>
                </a:tc>
                <a:tc>
                  <a:txBody>
                    <a:bodyPr/>
                    <a:lstStyle/>
                    <a:p>
                      <a:pPr algn="ctr" rtl="0" fontAlgn="base"/>
                      <a:r>
                        <a:rPr lang="en-US" sz="1000" b="0" i="0" dirty="0">
                          <a:solidFill>
                            <a:schemeClr val="bg1"/>
                          </a:solidFill>
                          <a:effectLst/>
                          <a:latin typeface="+mn-lt"/>
                        </a:rPr>
                        <a:t>10</a:t>
                      </a:r>
                    </a:p>
                  </a:txBody>
                  <a:tcPr anchor="ctr">
                    <a:noFill/>
                  </a:tcPr>
                </a:tc>
                <a:tc>
                  <a:txBody>
                    <a:bodyPr/>
                    <a:lstStyle/>
                    <a:p>
                      <a:pPr algn="ctr" rtl="0" fontAlgn="base"/>
                      <a:r>
                        <a:rPr lang="en-US" sz="1000" b="0" i="0" dirty="0">
                          <a:solidFill>
                            <a:schemeClr val="bg1"/>
                          </a:solidFill>
                          <a:effectLst/>
                          <a:latin typeface="+mn-lt"/>
                        </a:rPr>
                        <a:t>1100</a:t>
                      </a:r>
                    </a:p>
                  </a:txBody>
                  <a:tcPr anchor="ctr">
                    <a:noFill/>
                  </a:tcPr>
                </a:tc>
                <a:tc>
                  <a:txBody>
                    <a:bodyPr/>
                    <a:lstStyle/>
                    <a:p>
                      <a:pPr algn="ctr" rtl="0" fontAlgn="base"/>
                      <a:r>
                        <a:rPr lang="en-US" sz="1000" b="0" i="0" dirty="0">
                          <a:solidFill>
                            <a:schemeClr val="bg1"/>
                          </a:solidFill>
                          <a:effectLst/>
                          <a:latin typeface="+mn-lt"/>
                        </a:rPr>
                        <a:t>$10,000</a:t>
                      </a:r>
                    </a:p>
                  </a:txBody>
                  <a:tcPr anchor="ctr">
                    <a:noFill/>
                  </a:tcPr>
                </a:tc>
                <a:tc>
                  <a:txBody>
                    <a:bodyPr/>
                    <a:lstStyle/>
                    <a:p>
                      <a:pPr algn="ctr" rtl="0" fontAlgn="base"/>
                      <a:r>
                        <a:rPr lang="en-US" sz="1000" b="0" i="0" dirty="0">
                          <a:solidFill>
                            <a:schemeClr val="bg1"/>
                          </a:solidFill>
                          <a:effectLst/>
                          <a:latin typeface="+mn-lt"/>
                        </a:rPr>
                        <a:t>$7,000</a:t>
                      </a:r>
                    </a:p>
                  </a:txBody>
                  <a:tcPr anchor="ctr">
                    <a:noFill/>
                  </a:tcPr>
                </a:tc>
                <a:extLst>
                  <a:ext uri="{0D108BD9-81ED-4DB2-BD59-A6C34878D82A}">
                    <a16:rowId xmlns:a16="http://schemas.microsoft.com/office/drawing/2014/main" val="3550227705"/>
                  </a:ext>
                </a:extLst>
              </a:tr>
            </a:tbl>
          </a:graphicData>
        </a:graphic>
      </p:graphicFrame>
      <p:sp>
        <p:nvSpPr>
          <p:cNvPr id="9" name="Text Placeholder 8">
            <a:extLst>
              <a:ext uri="{FF2B5EF4-FFF2-40B4-BE49-F238E27FC236}">
                <a16:creationId xmlns:a16="http://schemas.microsoft.com/office/drawing/2014/main" id="{25508E97-4AAC-4B93-BC54-AFF59B214CF8}"/>
              </a:ext>
            </a:extLst>
          </p:cNvPr>
          <p:cNvSpPr>
            <a:spLocks noGrp="1"/>
          </p:cNvSpPr>
          <p:nvPr>
            <p:ph type="body" sz="quarter" idx="25"/>
          </p:nvPr>
        </p:nvSpPr>
        <p:spPr/>
        <p:txBody>
          <a:bodyPr/>
          <a:lstStyle/>
          <a:p>
            <a:r>
              <a:rPr lang="en-US" dirty="0"/>
              <a:t>Revenue by year</a:t>
            </a:r>
          </a:p>
        </p:txBody>
      </p:sp>
      <p:sp>
        <p:nvSpPr>
          <p:cNvPr id="778" name="Footer Placeholder 777">
            <a:extLst>
              <a:ext uri="{FF2B5EF4-FFF2-40B4-BE49-F238E27FC236}">
                <a16:creationId xmlns:a16="http://schemas.microsoft.com/office/drawing/2014/main" id="{19834C9A-0F33-41A0-87C5-895769CD72E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79" name="Slide Number Placeholder 778">
            <a:extLst>
              <a:ext uri="{FF2B5EF4-FFF2-40B4-BE49-F238E27FC236}">
                <a16:creationId xmlns:a16="http://schemas.microsoft.com/office/drawing/2014/main" id="{766B8C96-025A-4125-B64A-B90AECE1DA2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15</a:t>
            </a:fld>
            <a:endParaRPr lang="en-US" dirty="0"/>
          </a:p>
        </p:txBody>
      </p:sp>
      <p:sp>
        <p:nvSpPr>
          <p:cNvPr id="960" name="Date Placeholder 959">
            <a:extLst>
              <a:ext uri="{FF2B5EF4-FFF2-40B4-BE49-F238E27FC236}">
                <a16:creationId xmlns:a16="http://schemas.microsoft.com/office/drawing/2014/main" id="{AA069620-EBBB-45EF-B222-22B45D475FE0}"/>
              </a:ext>
            </a:extLst>
          </p:cNvPr>
          <p:cNvSpPr>
            <a:spLocks noGrp="1"/>
          </p:cNvSpPr>
          <p:nvPr>
            <p:ph type="dt" sz="half" idx="2"/>
          </p:nvPr>
        </p:nvSpPr>
        <p:spPr>
          <a:xfrm rot="5400000">
            <a:off x="10595991" y="5074920"/>
            <a:ext cx="2647667" cy="365125"/>
          </a:xfrm>
        </p:spPr>
        <p:txBody>
          <a:bodyPr/>
          <a:lstStyle/>
          <a:p>
            <a:r>
              <a:rPr lang="en-US" dirty="0"/>
              <a:t>May 21, 20XX</a:t>
            </a:r>
          </a:p>
        </p:txBody>
      </p:sp>
      <p:graphicFrame>
        <p:nvGraphicFramePr>
          <p:cNvPr id="30" name="Content Placeholder 13" descr="Chart">
            <a:extLst>
              <a:ext uri="{FF2B5EF4-FFF2-40B4-BE49-F238E27FC236}">
                <a16:creationId xmlns:a16="http://schemas.microsoft.com/office/drawing/2014/main" id="{776AF5D3-23C6-406C-884A-E5C415BD94A2}"/>
              </a:ext>
            </a:extLst>
          </p:cNvPr>
          <p:cNvGraphicFramePr>
            <a:graphicFrameLocks noGrp="1"/>
          </p:cNvGraphicFramePr>
          <p:nvPr>
            <p:ph sz="quarter" idx="33"/>
            <p:extLst>
              <p:ext uri="{D42A27DB-BD31-4B8C-83A1-F6EECF244321}">
                <p14:modId xmlns:p14="http://schemas.microsoft.com/office/powerpoint/2010/main" val="800023400"/>
              </p:ext>
            </p:extLst>
          </p:nvPr>
        </p:nvGraphicFramePr>
        <p:xfrm>
          <a:off x="5980176" y="3333749"/>
          <a:ext cx="4999580" cy="300014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38399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itle 520">
            <a:extLst>
              <a:ext uri="{FF2B5EF4-FFF2-40B4-BE49-F238E27FC236}">
                <a16:creationId xmlns:a16="http://schemas.microsoft.com/office/drawing/2014/main" id="{75E89A79-8045-461F-B701-875D0FD4C844}"/>
              </a:ext>
            </a:extLst>
          </p:cNvPr>
          <p:cNvSpPr>
            <a:spLocks noGrp="1"/>
          </p:cNvSpPr>
          <p:nvPr>
            <p:ph type="title"/>
          </p:nvPr>
        </p:nvSpPr>
        <p:spPr>
          <a:xfrm>
            <a:off x="681698" y="512299"/>
            <a:ext cx="10515600" cy="727388"/>
          </a:xfrm>
        </p:spPr>
        <p:txBody>
          <a:bodyPr/>
          <a:lstStyle/>
          <a:p>
            <a:r>
              <a:rPr lang="en-US" noProof="0" dirty="0"/>
              <a:t>Two-year action plan</a:t>
            </a:r>
            <a:endParaRPr lang="en-US" dirty="0"/>
          </a:p>
        </p:txBody>
      </p:sp>
      <p:sp>
        <p:nvSpPr>
          <p:cNvPr id="265" name="Text Placeholder 264">
            <a:extLst>
              <a:ext uri="{FF2B5EF4-FFF2-40B4-BE49-F238E27FC236}">
                <a16:creationId xmlns:a16="http://schemas.microsoft.com/office/drawing/2014/main" id="{80DEB6D2-1B7D-4DB3-B668-8D4711ADFCFC}"/>
              </a:ext>
            </a:extLst>
          </p:cNvPr>
          <p:cNvSpPr>
            <a:spLocks noGrp="1"/>
          </p:cNvSpPr>
          <p:nvPr>
            <p:ph type="body" sz="quarter" idx="43"/>
          </p:nvPr>
        </p:nvSpPr>
        <p:spPr>
          <a:xfrm>
            <a:off x="1992423" y="1780403"/>
            <a:ext cx="1440088" cy="586248"/>
          </a:xfrm>
        </p:spPr>
        <p:txBody>
          <a:bodyPr/>
          <a:lstStyle/>
          <a:p>
            <a:r>
              <a:rPr lang="en-ZA" dirty="0"/>
              <a:t>Draft blueprints​</a:t>
            </a:r>
          </a:p>
        </p:txBody>
      </p:sp>
      <p:sp>
        <p:nvSpPr>
          <p:cNvPr id="359" name="Text Placeholder 358">
            <a:extLst>
              <a:ext uri="{FF2B5EF4-FFF2-40B4-BE49-F238E27FC236}">
                <a16:creationId xmlns:a16="http://schemas.microsoft.com/office/drawing/2014/main" id="{24201780-B905-4CC0-A002-E052C967096B}"/>
              </a:ext>
            </a:extLst>
          </p:cNvPr>
          <p:cNvSpPr>
            <a:spLocks noGrp="1"/>
          </p:cNvSpPr>
          <p:nvPr>
            <p:ph type="body" sz="quarter" idx="44"/>
          </p:nvPr>
        </p:nvSpPr>
        <p:spPr>
          <a:xfrm>
            <a:off x="4360668" y="1780403"/>
            <a:ext cx="1440088" cy="586248"/>
          </a:xfrm>
        </p:spPr>
        <p:txBody>
          <a:bodyPr/>
          <a:lstStyle/>
          <a:p>
            <a:r>
              <a:rPr lang="en-ZA" dirty="0"/>
              <a:t>Run focus groups</a:t>
            </a:r>
            <a:r>
              <a:rPr lang="en-US" dirty="0"/>
              <a:t>​</a:t>
            </a:r>
          </a:p>
        </p:txBody>
      </p:sp>
      <p:sp>
        <p:nvSpPr>
          <p:cNvPr id="360" name="Text Placeholder 359">
            <a:extLst>
              <a:ext uri="{FF2B5EF4-FFF2-40B4-BE49-F238E27FC236}">
                <a16:creationId xmlns:a16="http://schemas.microsoft.com/office/drawing/2014/main" id="{21E19E01-1E76-46A1-BFDD-F02550302CAB}"/>
              </a:ext>
            </a:extLst>
          </p:cNvPr>
          <p:cNvSpPr>
            <a:spLocks noGrp="1"/>
          </p:cNvSpPr>
          <p:nvPr>
            <p:ph type="body" sz="quarter" idx="45"/>
          </p:nvPr>
        </p:nvSpPr>
        <p:spPr>
          <a:xfrm>
            <a:off x="8307743" y="1780403"/>
            <a:ext cx="1440088" cy="586248"/>
          </a:xfrm>
        </p:spPr>
        <p:txBody>
          <a:bodyPr/>
          <a:lstStyle/>
          <a:p>
            <a:r>
              <a:rPr lang="en-ZA" dirty="0"/>
              <a:t>Gather feedback​</a:t>
            </a:r>
          </a:p>
        </p:txBody>
      </p:sp>
      <p:sp>
        <p:nvSpPr>
          <p:cNvPr id="117" name="Text Placeholder 116">
            <a:extLst>
              <a:ext uri="{FF2B5EF4-FFF2-40B4-BE49-F238E27FC236}">
                <a16:creationId xmlns:a16="http://schemas.microsoft.com/office/drawing/2014/main" id="{E7989F67-1903-4A19-A106-F0EF1A1F5095}"/>
              </a:ext>
            </a:extLst>
          </p:cNvPr>
          <p:cNvSpPr>
            <a:spLocks noGrp="1"/>
          </p:cNvSpPr>
          <p:nvPr>
            <p:ph type="body" sz="quarter" idx="41"/>
          </p:nvPr>
        </p:nvSpPr>
        <p:spPr>
          <a:xfrm>
            <a:off x="505322" y="2436036"/>
            <a:ext cx="1194201" cy="501726"/>
          </a:xfrm>
        </p:spPr>
        <p:txBody>
          <a:bodyPr/>
          <a:lstStyle/>
          <a:p>
            <a:r>
              <a:rPr lang="en-US" dirty="0"/>
              <a:t>20XX</a:t>
            </a:r>
          </a:p>
        </p:txBody>
      </p:sp>
      <p:sp>
        <p:nvSpPr>
          <p:cNvPr id="21" name="Text Placeholder 20">
            <a:extLst>
              <a:ext uri="{FF2B5EF4-FFF2-40B4-BE49-F238E27FC236}">
                <a16:creationId xmlns:a16="http://schemas.microsoft.com/office/drawing/2014/main" id="{136CD9B0-0D33-483A-8178-E8D42A035C20}"/>
              </a:ext>
            </a:extLst>
          </p:cNvPr>
          <p:cNvSpPr>
            <a:spLocks noGrp="1"/>
          </p:cNvSpPr>
          <p:nvPr>
            <p:ph type="body" sz="quarter" idx="17"/>
          </p:nvPr>
        </p:nvSpPr>
        <p:spPr>
          <a:xfrm>
            <a:off x="1675402" y="2774313"/>
            <a:ext cx="495300" cy="904490"/>
          </a:xfrm>
        </p:spPr>
        <p:txBody>
          <a:bodyPr/>
          <a:lstStyle/>
          <a:p>
            <a:r>
              <a:rPr lang="en-US" dirty="0"/>
              <a:t>Jan</a:t>
            </a:r>
          </a:p>
        </p:txBody>
      </p:sp>
      <p:sp>
        <p:nvSpPr>
          <p:cNvPr id="22" name="Text Placeholder 21">
            <a:extLst>
              <a:ext uri="{FF2B5EF4-FFF2-40B4-BE49-F238E27FC236}">
                <a16:creationId xmlns:a16="http://schemas.microsoft.com/office/drawing/2014/main" id="{2C9AC3EB-BB29-45E4-B0F6-57C288376F89}"/>
              </a:ext>
            </a:extLst>
          </p:cNvPr>
          <p:cNvSpPr>
            <a:spLocks noGrp="1"/>
          </p:cNvSpPr>
          <p:nvPr>
            <p:ph type="body" sz="quarter" idx="18"/>
          </p:nvPr>
        </p:nvSpPr>
        <p:spPr>
          <a:xfrm>
            <a:off x="2464817" y="2774313"/>
            <a:ext cx="495300" cy="904490"/>
          </a:xfrm>
        </p:spPr>
        <p:txBody>
          <a:bodyPr/>
          <a:lstStyle/>
          <a:p>
            <a:r>
              <a:rPr lang="en-US" dirty="0"/>
              <a:t>Feb</a:t>
            </a:r>
          </a:p>
        </p:txBody>
      </p:sp>
      <p:sp>
        <p:nvSpPr>
          <p:cNvPr id="23" name="Text Placeholder 22">
            <a:extLst>
              <a:ext uri="{FF2B5EF4-FFF2-40B4-BE49-F238E27FC236}">
                <a16:creationId xmlns:a16="http://schemas.microsoft.com/office/drawing/2014/main" id="{2659488C-2AB1-41CD-81A6-2CB1D89A0C27}"/>
              </a:ext>
            </a:extLst>
          </p:cNvPr>
          <p:cNvSpPr>
            <a:spLocks noGrp="1"/>
          </p:cNvSpPr>
          <p:nvPr>
            <p:ph type="body" sz="quarter" idx="19"/>
          </p:nvPr>
        </p:nvSpPr>
        <p:spPr>
          <a:xfrm>
            <a:off x="3254232" y="2774313"/>
            <a:ext cx="495300" cy="904490"/>
          </a:xfrm>
        </p:spPr>
        <p:txBody>
          <a:bodyPr/>
          <a:lstStyle/>
          <a:p>
            <a:r>
              <a:rPr lang="en-US" dirty="0"/>
              <a:t>Mar</a:t>
            </a:r>
          </a:p>
        </p:txBody>
      </p:sp>
      <p:sp>
        <p:nvSpPr>
          <p:cNvPr id="24" name="Text Placeholder 23">
            <a:extLst>
              <a:ext uri="{FF2B5EF4-FFF2-40B4-BE49-F238E27FC236}">
                <a16:creationId xmlns:a16="http://schemas.microsoft.com/office/drawing/2014/main" id="{A43C4ED9-1027-445A-A826-A807CFC08742}"/>
              </a:ext>
            </a:extLst>
          </p:cNvPr>
          <p:cNvSpPr>
            <a:spLocks noGrp="1"/>
          </p:cNvSpPr>
          <p:nvPr>
            <p:ph type="body" sz="quarter" idx="20"/>
          </p:nvPr>
        </p:nvSpPr>
        <p:spPr>
          <a:xfrm>
            <a:off x="4043647" y="2774313"/>
            <a:ext cx="495300" cy="904490"/>
          </a:xfrm>
        </p:spPr>
        <p:txBody>
          <a:bodyPr/>
          <a:lstStyle/>
          <a:p>
            <a:r>
              <a:rPr lang="en-US" dirty="0"/>
              <a:t>Apr</a:t>
            </a:r>
          </a:p>
        </p:txBody>
      </p:sp>
      <p:sp>
        <p:nvSpPr>
          <p:cNvPr id="25" name="Text Placeholder 24">
            <a:extLst>
              <a:ext uri="{FF2B5EF4-FFF2-40B4-BE49-F238E27FC236}">
                <a16:creationId xmlns:a16="http://schemas.microsoft.com/office/drawing/2014/main" id="{B09EB51E-092D-4C97-B81F-91EF721ED808}"/>
              </a:ext>
            </a:extLst>
          </p:cNvPr>
          <p:cNvSpPr>
            <a:spLocks noGrp="1"/>
          </p:cNvSpPr>
          <p:nvPr>
            <p:ph type="body" sz="quarter" idx="21"/>
          </p:nvPr>
        </p:nvSpPr>
        <p:spPr>
          <a:xfrm>
            <a:off x="4833062" y="2774313"/>
            <a:ext cx="495300" cy="904490"/>
          </a:xfrm>
        </p:spPr>
        <p:txBody>
          <a:bodyPr/>
          <a:lstStyle/>
          <a:p>
            <a:r>
              <a:rPr lang="en-US" dirty="0"/>
              <a:t>May</a:t>
            </a:r>
          </a:p>
        </p:txBody>
      </p:sp>
      <p:sp>
        <p:nvSpPr>
          <p:cNvPr id="26" name="Text Placeholder 25">
            <a:extLst>
              <a:ext uri="{FF2B5EF4-FFF2-40B4-BE49-F238E27FC236}">
                <a16:creationId xmlns:a16="http://schemas.microsoft.com/office/drawing/2014/main" id="{9CA707E6-1153-42ED-B68A-B36B00A4FA64}"/>
              </a:ext>
            </a:extLst>
          </p:cNvPr>
          <p:cNvSpPr>
            <a:spLocks noGrp="1"/>
          </p:cNvSpPr>
          <p:nvPr>
            <p:ph type="body" sz="quarter" idx="22"/>
          </p:nvPr>
        </p:nvSpPr>
        <p:spPr>
          <a:xfrm>
            <a:off x="5622477" y="2774313"/>
            <a:ext cx="495300" cy="904490"/>
          </a:xfrm>
        </p:spPr>
        <p:txBody>
          <a:bodyPr/>
          <a:lstStyle/>
          <a:p>
            <a:r>
              <a:rPr lang="en-US" dirty="0"/>
              <a:t>Jun</a:t>
            </a:r>
          </a:p>
        </p:txBody>
      </p:sp>
      <p:sp>
        <p:nvSpPr>
          <p:cNvPr id="27" name="Text Placeholder 26">
            <a:extLst>
              <a:ext uri="{FF2B5EF4-FFF2-40B4-BE49-F238E27FC236}">
                <a16:creationId xmlns:a16="http://schemas.microsoft.com/office/drawing/2014/main" id="{4EB230FD-A423-4C1B-A131-826E8FDF873B}"/>
              </a:ext>
            </a:extLst>
          </p:cNvPr>
          <p:cNvSpPr>
            <a:spLocks noGrp="1"/>
          </p:cNvSpPr>
          <p:nvPr>
            <p:ph type="body" sz="quarter" idx="23"/>
          </p:nvPr>
        </p:nvSpPr>
        <p:spPr>
          <a:xfrm>
            <a:off x="6411892" y="2774313"/>
            <a:ext cx="495300" cy="904490"/>
          </a:xfrm>
        </p:spPr>
        <p:txBody>
          <a:bodyPr/>
          <a:lstStyle/>
          <a:p>
            <a:r>
              <a:rPr lang="en-US" dirty="0"/>
              <a:t>Jul</a:t>
            </a:r>
          </a:p>
        </p:txBody>
      </p:sp>
      <p:sp>
        <p:nvSpPr>
          <p:cNvPr id="28" name="Text Placeholder 27">
            <a:extLst>
              <a:ext uri="{FF2B5EF4-FFF2-40B4-BE49-F238E27FC236}">
                <a16:creationId xmlns:a16="http://schemas.microsoft.com/office/drawing/2014/main" id="{1A709C7F-A89A-4221-A69B-D39EE05158CC}"/>
              </a:ext>
            </a:extLst>
          </p:cNvPr>
          <p:cNvSpPr>
            <a:spLocks noGrp="1"/>
          </p:cNvSpPr>
          <p:nvPr>
            <p:ph type="body" sz="quarter" idx="24"/>
          </p:nvPr>
        </p:nvSpPr>
        <p:spPr>
          <a:xfrm>
            <a:off x="7201307" y="2774313"/>
            <a:ext cx="495300" cy="904490"/>
          </a:xfrm>
        </p:spPr>
        <p:txBody>
          <a:bodyPr/>
          <a:lstStyle/>
          <a:p>
            <a:r>
              <a:rPr lang="en-US" dirty="0"/>
              <a:t>Aug</a:t>
            </a:r>
          </a:p>
        </p:txBody>
      </p:sp>
      <p:sp>
        <p:nvSpPr>
          <p:cNvPr id="29" name="Text Placeholder 28">
            <a:extLst>
              <a:ext uri="{FF2B5EF4-FFF2-40B4-BE49-F238E27FC236}">
                <a16:creationId xmlns:a16="http://schemas.microsoft.com/office/drawing/2014/main" id="{0D50A79D-B5A3-4958-881E-84CCD4C0424D}"/>
              </a:ext>
            </a:extLst>
          </p:cNvPr>
          <p:cNvSpPr>
            <a:spLocks noGrp="1"/>
          </p:cNvSpPr>
          <p:nvPr>
            <p:ph type="body" sz="quarter" idx="25"/>
          </p:nvPr>
        </p:nvSpPr>
        <p:spPr>
          <a:xfrm>
            <a:off x="7990722" y="2774313"/>
            <a:ext cx="495300" cy="904490"/>
          </a:xfrm>
        </p:spPr>
        <p:txBody>
          <a:bodyPr/>
          <a:lstStyle/>
          <a:p>
            <a:r>
              <a:rPr lang="en-US" dirty="0"/>
              <a:t>Sep</a:t>
            </a:r>
          </a:p>
        </p:txBody>
      </p:sp>
      <p:sp>
        <p:nvSpPr>
          <p:cNvPr id="30" name="Text Placeholder 29">
            <a:extLst>
              <a:ext uri="{FF2B5EF4-FFF2-40B4-BE49-F238E27FC236}">
                <a16:creationId xmlns:a16="http://schemas.microsoft.com/office/drawing/2014/main" id="{D1B929E5-2D2A-44DA-AF7C-A69B7C449A93}"/>
              </a:ext>
            </a:extLst>
          </p:cNvPr>
          <p:cNvSpPr>
            <a:spLocks noGrp="1"/>
          </p:cNvSpPr>
          <p:nvPr>
            <p:ph type="body" sz="quarter" idx="26"/>
          </p:nvPr>
        </p:nvSpPr>
        <p:spPr>
          <a:xfrm>
            <a:off x="8780137" y="2774313"/>
            <a:ext cx="495300" cy="904490"/>
          </a:xfrm>
        </p:spPr>
        <p:txBody>
          <a:bodyPr/>
          <a:lstStyle/>
          <a:p>
            <a:r>
              <a:rPr lang="en-US" dirty="0"/>
              <a:t>Oct</a:t>
            </a:r>
          </a:p>
        </p:txBody>
      </p:sp>
      <p:sp>
        <p:nvSpPr>
          <p:cNvPr id="31" name="Text Placeholder 30">
            <a:extLst>
              <a:ext uri="{FF2B5EF4-FFF2-40B4-BE49-F238E27FC236}">
                <a16:creationId xmlns:a16="http://schemas.microsoft.com/office/drawing/2014/main" id="{200D9E81-7ACC-48D9-B066-8DB4664FF81C}"/>
              </a:ext>
            </a:extLst>
          </p:cNvPr>
          <p:cNvSpPr>
            <a:spLocks noGrp="1"/>
          </p:cNvSpPr>
          <p:nvPr>
            <p:ph type="body" sz="quarter" idx="27"/>
          </p:nvPr>
        </p:nvSpPr>
        <p:spPr>
          <a:xfrm>
            <a:off x="9569552" y="2774313"/>
            <a:ext cx="495300" cy="904490"/>
          </a:xfrm>
        </p:spPr>
        <p:txBody>
          <a:bodyPr/>
          <a:lstStyle/>
          <a:p>
            <a:r>
              <a:rPr lang="en-US" dirty="0"/>
              <a:t>Nov</a:t>
            </a:r>
          </a:p>
        </p:txBody>
      </p:sp>
      <p:sp>
        <p:nvSpPr>
          <p:cNvPr id="32" name="Text Placeholder 31">
            <a:extLst>
              <a:ext uri="{FF2B5EF4-FFF2-40B4-BE49-F238E27FC236}">
                <a16:creationId xmlns:a16="http://schemas.microsoft.com/office/drawing/2014/main" id="{59EF5B5B-BF97-4209-AF1D-A811D2A5ABE7}"/>
              </a:ext>
            </a:extLst>
          </p:cNvPr>
          <p:cNvSpPr>
            <a:spLocks noGrp="1"/>
          </p:cNvSpPr>
          <p:nvPr>
            <p:ph type="body" sz="quarter" idx="28"/>
          </p:nvPr>
        </p:nvSpPr>
        <p:spPr>
          <a:xfrm>
            <a:off x="10358963" y="2774313"/>
            <a:ext cx="495300" cy="904490"/>
          </a:xfrm>
        </p:spPr>
        <p:txBody>
          <a:bodyPr/>
          <a:lstStyle/>
          <a:p>
            <a:r>
              <a:rPr lang="en-US" dirty="0"/>
              <a:t>Dec</a:t>
            </a:r>
          </a:p>
        </p:txBody>
      </p:sp>
      <p:sp>
        <p:nvSpPr>
          <p:cNvPr id="564" name="Text Placeholder 563">
            <a:extLst>
              <a:ext uri="{FF2B5EF4-FFF2-40B4-BE49-F238E27FC236}">
                <a16:creationId xmlns:a16="http://schemas.microsoft.com/office/drawing/2014/main" id="{F2B336D5-ADE1-457B-B99D-F7EC2A4A3116}"/>
              </a:ext>
            </a:extLst>
          </p:cNvPr>
          <p:cNvSpPr>
            <a:spLocks noGrp="1"/>
          </p:cNvSpPr>
          <p:nvPr>
            <p:ph type="body" sz="quarter" idx="46"/>
          </p:nvPr>
        </p:nvSpPr>
        <p:spPr>
          <a:xfrm>
            <a:off x="1992423" y="3563114"/>
            <a:ext cx="1440088" cy="586248"/>
          </a:xfrm>
        </p:spPr>
        <p:txBody>
          <a:bodyPr/>
          <a:lstStyle/>
          <a:p>
            <a:r>
              <a:rPr lang="en-ZA" dirty="0"/>
              <a:t>Test design​</a:t>
            </a:r>
          </a:p>
        </p:txBody>
      </p:sp>
      <p:sp>
        <p:nvSpPr>
          <p:cNvPr id="565" name="Text Placeholder 564">
            <a:extLst>
              <a:ext uri="{FF2B5EF4-FFF2-40B4-BE49-F238E27FC236}">
                <a16:creationId xmlns:a16="http://schemas.microsoft.com/office/drawing/2014/main" id="{D6884773-025A-4056-9120-967A7484E1F4}"/>
              </a:ext>
            </a:extLst>
          </p:cNvPr>
          <p:cNvSpPr>
            <a:spLocks noGrp="1"/>
          </p:cNvSpPr>
          <p:nvPr>
            <p:ph type="body" sz="quarter" idx="47"/>
          </p:nvPr>
        </p:nvSpPr>
        <p:spPr>
          <a:xfrm>
            <a:off x="5939498" y="3563114"/>
            <a:ext cx="1440088" cy="586248"/>
          </a:xfrm>
        </p:spPr>
        <p:txBody>
          <a:bodyPr/>
          <a:lstStyle/>
          <a:p>
            <a:r>
              <a:rPr lang="en-ZA" dirty="0"/>
              <a:t>Launch design​</a:t>
            </a:r>
          </a:p>
        </p:txBody>
      </p:sp>
      <p:sp>
        <p:nvSpPr>
          <p:cNvPr id="566" name="Text Placeholder 565">
            <a:extLst>
              <a:ext uri="{FF2B5EF4-FFF2-40B4-BE49-F238E27FC236}">
                <a16:creationId xmlns:a16="http://schemas.microsoft.com/office/drawing/2014/main" id="{FBD2A640-DB0A-44EA-AC04-32643D22EEFA}"/>
              </a:ext>
            </a:extLst>
          </p:cNvPr>
          <p:cNvSpPr>
            <a:spLocks noGrp="1"/>
          </p:cNvSpPr>
          <p:nvPr>
            <p:ph type="body" sz="quarter" idx="48"/>
          </p:nvPr>
        </p:nvSpPr>
        <p:spPr>
          <a:xfrm>
            <a:off x="9886573" y="3563114"/>
            <a:ext cx="1440088" cy="586248"/>
          </a:xfrm>
        </p:spPr>
        <p:txBody>
          <a:bodyPr/>
          <a:lstStyle/>
          <a:p>
            <a:r>
              <a:rPr lang="en-ZA" dirty="0"/>
              <a:t>Deliver to client</a:t>
            </a:r>
          </a:p>
        </p:txBody>
      </p:sp>
      <p:sp>
        <p:nvSpPr>
          <p:cNvPr id="118" name="Text Placeholder 117">
            <a:extLst>
              <a:ext uri="{FF2B5EF4-FFF2-40B4-BE49-F238E27FC236}">
                <a16:creationId xmlns:a16="http://schemas.microsoft.com/office/drawing/2014/main" id="{81ABC74D-88CC-4A76-8A8D-F81C078BE9F5}"/>
              </a:ext>
            </a:extLst>
          </p:cNvPr>
          <p:cNvSpPr>
            <a:spLocks noGrp="1"/>
          </p:cNvSpPr>
          <p:nvPr>
            <p:ph type="body" sz="quarter" idx="42"/>
          </p:nvPr>
        </p:nvSpPr>
        <p:spPr>
          <a:xfrm>
            <a:off x="505322" y="4134112"/>
            <a:ext cx="1194201" cy="501726"/>
          </a:xfrm>
        </p:spPr>
        <p:txBody>
          <a:bodyPr/>
          <a:lstStyle/>
          <a:p>
            <a:r>
              <a:rPr lang="en-US" dirty="0"/>
              <a:t>20XX</a:t>
            </a:r>
          </a:p>
        </p:txBody>
      </p:sp>
      <p:sp>
        <p:nvSpPr>
          <p:cNvPr id="49" name="Text Placeholder 48">
            <a:extLst>
              <a:ext uri="{FF2B5EF4-FFF2-40B4-BE49-F238E27FC236}">
                <a16:creationId xmlns:a16="http://schemas.microsoft.com/office/drawing/2014/main" id="{BE507CAC-2AEA-4E98-917E-58DA9BF7F0EA}"/>
              </a:ext>
            </a:extLst>
          </p:cNvPr>
          <p:cNvSpPr>
            <a:spLocks noGrp="1"/>
          </p:cNvSpPr>
          <p:nvPr>
            <p:ph type="body" sz="quarter" idx="29"/>
          </p:nvPr>
        </p:nvSpPr>
        <p:spPr>
          <a:xfrm>
            <a:off x="1675402" y="4476140"/>
            <a:ext cx="495300" cy="904490"/>
          </a:xfrm>
        </p:spPr>
        <p:txBody>
          <a:bodyPr/>
          <a:lstStyle/>
          <a:p>
            <a:r>
              <a:rPr lang="en-US" dirty="0"/>
              <a:t>Jan</a:t>
            </a:r>
          </a:p>
        </p:txBody>
      </p:sp>
      <p:sp>
        <p:nvSpPr>
          <p:cNvPr id="50" name="Text Placeholder 49">
            <a:extLst>
              <a:ext uri="{FF2B5EF4-FFF2-40B4-BE49-F238E27FC236}">
                <a16:creationId xmlns:a16="http://schemas.microsoft.com/office/drawing/2014/main" id="{FBCFD3EC-BE47-440E-A3D2-19921F772FEA}"/>
              </a:ext>
            </a:extLst>
          </p:cNvPr>
          <p:cNvSpPr>
            <a:spLocks noGrp="1"/>
          </p:cNvSpPr>
          <p:nvPr>
            <p:ph type="body" sz="quarter" idx="30"/>
          </p:nvPr>
        </p:nvSpPr>
        <p:spPr>
          <a:xfrm>
            <a:off x="2464817" y="4476140"/>
            <a:ext cx="495300" cy="904490"/>
          </a:xfrm>
        </p:spPr>
        <p:txBody>
          <a:bodyPr/>
          <a:lstStyle/>
          <a:p>
            <a:r>
              <a:rPr lang="en-US" dirty="0"/>
              <a:t>Feb</a:t>
            </a:r>
          </a:p>
        </p:txBody>
      </p:sp>
      <p:sp>
        <p:nvSpPr>
          <p:cNvPr id="51" name="Text Placeholder 50">
            <a:extLst>
              <a:ext uri="{FF2B5EF4-FFF2-40B4-BE49-F238E27FC236}">
                <a16:creationId xmlns:a16="http://schemas.microsoft.com/office/drawing/2014/main" id="{CB05F6D6-4A56-4230-99DC-8FC74BBA428B}"/>
              </a:ext>
            </a:extLst>
          </p:cNvPr>
          <p:cNvSpPr>
            <a:spLocks noGrp="1"/>
          </p:cNvSpPr>
          <p:nvPr>
            <p:ph type="body" sz="quarter" idx="31"/>
          </p:nvPr>
        </p:nvSpPr>
        <p:spPr>
          <a:xfrm>
            <a:off x="3254232" y="4476140"/>
            <a:ext cx="495300" cy="904490"/>
          </a:xfrm>
        </p:spPr>
        <p:txBody>
          <a:bodyPr/>
          <a:lstStyle/>
          <a:p>
            <a:r>
              <a:rPr lang="en-US" dirty="0"/>
              <a:t>Mar</a:t>
            </a:r>
          </a:p>
        </p:txBody>
      </p:sp>
      <p:sp>
        <p:nvSpPr>
          <p:cNvPr id="52" name="Text Placeholder 51">
            <a:extLst>
              <a:ext uri="{FF2B5EF4-FFF2-40B4-BE49-F238E27FC236}">
                <a16:creationId xmlns:a16="http://schemas.microsoft.com/office/drawing/2014/main" id="{F3BC8B38-4447-462E-9B98-085EEB3DF771}"/>
              </a:ext>
            </a:extLst>
          </p:cNvPr>
          <p:cNvSpPr>
            <a:spLocks noGrp="1"/>
          </p:cNvSpPr>
          <p:nvPr>
            <p:ph type="body" sz="quarter" idx="32"/>
          </p:nvPr>
        </p:nvSpPr>
        <p:spPr>
          <a:xfrm>
            <a:off x="4043647" y="4476140"/>
            <a:ext cx="495300" cy="904490"/>
          </a:xfrm>
        </p:spPr>
        <p:txBody>
          <a:bodyPr/>
          <a:lstStyle/>
          <a:p>
            <a:r>
              <a:rPr lang="en-US" dirty="0"/>
              <a:t>Apr</a:t>
            </a:r>
          </a:p>
        </p:txBody>
      </p:sp>
      <p:sp>
        <p:nvSpPr>
          <p:cNvPr id="53" name="Text Placeholder 52">
            <a:extLst>
              <a:ext uri="{FF2B5EF4-FFF2-40B4-BE49-F238E27FC236}">
                <a16:creationId xmlns:a16="http://schemas.microsoft.com/office/drawing/2014/main" id="{096CE8AF-DCA7-4FDD-B792-73BFD0D0FDA6}"/>
              </a:ext>
            </a:extLst>
          </p:cNvPr>
          <p:cNvSpPr>
            <a:spLocks noGrp="1"/>
          </p:cNvSpPr>
          <p:nvPr>
            <p:ph type="body" sz="quarter" idx="33"/>
          </p:nvPr>
        </p:nvSpPr>
        <p:spPr>
          <a:xfrm>
            <a:off x="4833062" y="4476140"/>
            <a:ext cx="495300" cy="904490"/>
          </a:xfrm>
        </p:spPr>
        <p:txBody>
          <a:bodyPr/>
          <a:lstStyle/>
          <a:p>
            <a:r>
              <a:rPr lang="en-US" dirty="0"/>
              <a:t>May</a:t>
            </a:r>
          </a:p>
        </p:txBody>
      </p:sp>
      <p:sp>
        <p:nvSpPr>
          <p:cNvPr id="54" name="Text Placeholder 53">
            <a:extLst>
              <a:ext uri="{FF2B5EF4-FFF2-40B4-BE49-F238E27FC236}">
                <a16:creationId xmlns:a16="http://schemas.microsoft.com/office/drawing/2014/main" id="{5B9D4BA0-B371-40E9-AA9C-DBAB7E804FD3}"/>
              </a:ext>
            </a:extLst>
          </p:cNvPr>
          <p:cNvSpPr>
            <a:spLocks noGrp="1"/>
          </p:cNvSpPr>
          <p:nvPr>
            <p:ph type="body" sz="quarter" idx="34"/>
          </p:nvPr>
        </p:nvSpPr>
        <p:spPr>
          <a:xfrm>
            <a:off x="5622477" y="4476140"/>
            <a:ext cx="495300" cy="904490"/>
          </a:xfrm>
        </p:spPr>
        <p:txBody>
          <a:bodyPr/>
          <a:lstStyle/>
          <a:p>
            <a:r>
              <a:rPr lang="en-US" dirty="0"/>
              <a:t>Jun</a:t>
            </a:r>
          </a:p>
        </p:txBody>
      </p:sp>
      <p:sp>
        <p:nvSpPr>
          <p:cNvPr id="55" name="Text Placeholder 54">
            <a:extLst>
              <a:ext uri="{FF2B5EF4-FFF2-40B4-BE49-F238E27FC236}">
                <a16:creationId xmlns:a16="http://schemas.microsoft.com/office/drawing/2014/main" id="{EF3CD94E-5BA2-4097-A125-B94982A4FC2A}"/>
              </a:ext>
            </a:extLst>
          </p:cNvPr>
          <p:cNvSpPr>
            <a:spLocks noGrp="1"/>
          </p:cNvSpPr>
          <p:nvPr>
            <p:ph type="body" sz="quarter" idx="35"/>
          </p:nvPr>
        </p:nvSpPr>
        <p:spPr>
          <a:xfrm>
            <a:off x="6411892" y="4476140"/>
            <a:ext cx="495300" cy="904490"/>
          </a:xfrm>
        </p:spPr>
        <p:txBody>
          <a:bodyPr/>
          <a:lstStyle/>
          <a:p>
            <a:r>
              <a:rPr lang="en-US" dirty="0"/>
              <a:t>Jul</a:t>
            </a:r>
          </a:p>
        </p:txBody>
      </p:sp>
      <p:sp>
        <p:nvSpPr>
          <p:cNvPr id="56" name="Text Placeholder 55">
            <a:extLst>
              <a:ext uri="{FF2B5EF4-FFF2-40B4-BE49-F238E27FC236}">
                <a16:creationId xmlns:a16="http://schemas.microsoft.com/office/drawing/2014/main" id="{7BA76994-6E86-409E-BEFD-BAB3662210DF}"/>
              </a:ext>
            </a:extLst>
          </p:cNvPr>
          <p:cNvSpPr>
            <a:spLocks noGrp="1"/>
          </p:cNvSpPr>
          <p:nvPr>
            <p:ph type="body" sz="quarter" idx="36"/>
          </p:nvPr>
        </p:nvSpPr>
        <p:spPr>
          <a:xfrm>
            <a:off x="7201307" y="4476140"/>
            <a:ext cx="495300" cy="904490"/>
          </a:xfrm>
        </p:spPr>
        <p:txBody>
          <a:bodyPr/>
          <a:lstStyle/>
          <a:p>
            <a:r>
              <a:rPr lang="en-US" dirty="0"/>
              <a:t>Aug</a:t>
            </a:r>
          </a:p>
        </p:txBody>
      </p:sp>
      <p:sp>
        <p:nvSpPr>
          <p:cNvPr id="57" name="Text Placeholder 56">
            <a:extLst>
              <a:ext uri="{FF2B5EF4-FFF2-40B4-BE49-F238E27FC236}">
                <a16:creationId xmlns:a16="http://schemas.microsoft.com/office/drawing/2014/main" id="{89A5B9CA-0571-4E52-8820-C4D9ABE1E7AF}"/>
              </a:ext>
            </a:extLst>
          </p:cNvPr>
          <p:cNvSpPr>
            <a:spLocks noGrp="1"/>
          </p:cNvSpPr>
          <p:nvPr>
            <p:ph type="body" sz="quarter" idx="37"/>
          </p:nvPr>
        </p:nvSpPr>
        <p:spPr>
          <a:xfrm>
            <a:off x="7990722" y="4476140"/>
            <a:ext cx="495300" cy="904490"/>
          </a:xfrm>
        </p:spPr>
        <p:txBody>
          <a:bodyPr/>
          <a:lstStyle/>
          <a:p>
            <a:r>
              <a:rPr lang="en-US" dirty="0"/>
              <a:t>Sep</a:t>
            </a:r>
          </a:p>
        </p:txBody>
      </p:sp>
      <p:sp>
        <p:nvSpPr>
          <p:cNvPr id="58" name="Text Placeholder 57">
            <a:extLst>
              <a:ext uri="{FF2B5EF4-FFF2-40B4-BE49-F238E27FC236}">
                <a16:creationId xmlns:a16="http://schemas.microsoft.com/office/drawing/2014/main" id="{4FB742B5-6136-4D89-836B-2AE443DEEA69}"/>
              </a:ext>
            </a:extLst>
          </p:cNvPr>
          <p:cNvSpPr>
            <a:spLocks noGrp="1"/>
          </p:cNvSpPr>
          <p:nvPr>
            <p:ph type="body" sz="quarter" idx="38"/>
          </p:nvPr>
        </p:nvSpPr>
        <p:spPr>
          <a:xfrm>
            <a:off x="8780137" y="4476140"/>
            <a:ext cx="495300" cy="904490"/>
          </a:xfrm>
        </p:spPr>
        <p:txBody>
          <a:bodyPr/>
          <a:lstStyle/>
          <a:p>
            <a:r>
              <a:rPr lang="en-US" dirty="0"/>
              <a:t>Oct</a:t>
            </a:r>
          </a:p>
        </p:txBody>
      </p:sp>
      <p:sp>
        <p:nvSpPr>
          <p:cNvPr id="59" name="Text Placeholder 58">
            <a:extLst>
              <a:ext uri="{FF2B5EF4-FFF2-40B4-BE49-F238E27FC236}">
                <a16:creationId xmlns:a16="http://schemas.microsoft.com/office/drawing/2014/main" id="{4B130F84-F904-404E-840F-C6515BA16A22}"/>
              </a:ext>
            </a:extLst>
          </p:cNvPr>
          <p:cNvSpPr>
            <a:spLocks noGrp="1"/>
          </p:cNvSpPr>
          <p:nvPr>
            <p:ph type="body" sz="quarter" idx="39"/>
          </p:nvPr>
        </p:nvSpPr>
        <p:spPr>
          <a:xfrm>
            <a:off x="9569552" y="4476140"/>
            <a:ext cx="495300" cy="904490"/>
          </a:xfrm>
        </p:spPr>
        <p:txBody>
          <a:bodyPr/>
          <a:lstStyle/>
          <a:p>
            <a:r>
              <a:rPr lang="en-US" dirty="0"/>
              <a:t>Nov</a:t>
            </a:r>
          </a:p>
        </p:txBody>
      </p:sp>
      <p:sp>
        <p:nvSpPr>
          <p:cNvPr id="60" name="Text Placeholder 59">
            <a:extLst>
              <a:ext uri="{FF2B5EF4-FFF2-40B4-BE49-F238E27FC236}">
                <a16:creationId xmlns:a16="http://schemas.microsoft.com/office/drawing/2014/main" id="{C532FF97-9822-4F48-94D1-728CBD2E1C64}"/>
              </a:ext>
            </a:extLst>
          </p:cNvPr>
          <p:cNvSpPr>
            <a:spLocks noGrp="1"/>
          </p:cNvSpPr>
          <p:nvPr>
            <p:ph type="body" sz="quarter" idx="40"/>
          </p:nvPr>
        </p:nvSpPr>
        <p:spPr>
          <a:xfrm>
            <a:off x="10358963" y="4476140"/>
            <a:ext cx="495300" cy="904490"/>
          </a:xfrm>
        </p:spPr>
        <p:txBody>
          <a:bodyPr/>
          <a:lstStyle/>
          <a:p>
            <a:r>
              <a:rPr lang="en-US" dirty="0"/>
              <a:t>Dec</a:t>
            </a:r>
          </a:p>
        </p:txBody>
      </p:sp>
      <p:sp>
        <p:nvSpPr>
          <p:cNvPr id="801" name="Footer Placeholder 800">
            <a:extLst>
              <a:ext uri="{FF2B5EF4-FFF2-40B4-BE49-F238E27FC236}">
                <a16:creationId xmlns:a16="http://schemas.microsoft.com/office/drawing/2014/main" id="{CC3358B5-0C47-4100-97BA-A72EF6669720}"/>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802" name="Slide Number Placeholder 801">
            <a:extLst>
              <a:ext uri="{FF2B5EF4-FFF2-40B4-BE49-F238E27FC236}">
                <a16:creationId xmlns:a16="http://schemas.microsoft.com/office/drawing/2014/main" id="{A7FD67B3-0EAD-4823-9CB1-01BC55F39E81}"/>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63" name="Date Placeholder 62">
            <a:extLst>
              <a:ext uri="{FF2B5EF4-FFF2-40B4-BE49-F238E27FC236}">
                <a16:creationId xmlns:a16="http://schemas.microsoft.com/office/drawing/2014/main" id="{17947E7C-3931-48F5-92EC-CF93DE7FB4F1}"/>
              </a:ext>
            </a:extLst>
          </p:cNvPr>
          <p:cNvSpPr>
            <a:spLocks noGrp="1"/>
          </p:cNvSpPr>
          <p:nvPr>
            <p:ph type="dt" sz="half" idx="2"/>
          </p:nvPr>
        </p:nvSpPr>
        <p:spPr>
          <a:xfrm rot="5400000">
            <a:off x="10595991" y="5074920"/>
            <a:ext cx="2647667" cy="365125"/>
          </a:xfrm>
        </p:spPr>
        <p:txBody>
          <a:bodyPr/>
          <a:lstStyle/>
          <a:p>
            <a:r>
              <a:rPr lang="en-US" dirty="0"/>
              <a:t>May 21, 20XX</a:t>
            </a:r>
          </a:p>
        </p:txBody>
      </p:sp>
      <p:sp>
        <p:nvSpPr>
          <p:cNvPr id="150" name="Oval 149">
            <a:extLst>
              <a:ext uri="{FF2B5EF4-FFF2-40B4-BE49-F238E27FC236}">
                <a16:creationId xmlns:a16="http://schemas.microsoft.com/office/drawing/2014/main" id="{E9880F65-3481-4185-A6A4-9E704ED6DADA}"/>
              </a:ext>
              <a:ext uri="{C183D7F6-B498-43B3-948B-1728B52AA6E4}">
                <adec:decorative xmlns:adec="http://schemas.microsoft.com/office/drawing/2017/decorative" val="1"/>
              </a:ext>
            </a:extLst>
          </p:cNvPr>
          <p:cNvSpPr/>
          <p:nvPr userDrawn="1"/>
        </p:nvSpPr>
        <p:spPr>
          <a:xfrm>
            <a:off x="183596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a:extLst>
              <a:ext uri="{FF2B5EF4-FFF2-40B4-BE49-F238E27FC236}">
                <a16:creationId xmlns:a16="http://schemas.microsoft.com/office/drawing/2014/main" id="{65ED933E-07EF-4D98-BF2F-857A474AADFC}"/>
              </a:ext>
              <a:ext uri="{C183D7F6-B498-43B3-948B-1728B52AA6E4}">
                <adec:decorative xmlns:adec="http://schemas.microsoft.com/office/drawing/2017/decorative" val="1"/>
              </a:ext>
            </a:extLst>
          </p:cNvPr>
          <p:cNvSpPr/>
          <p:nvPr userDrawn="1"/>
        </p:nvSpPr>
        <p:spPr>
          <a:xfrm>
            <a:off x="2625447"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BCB9E7A7-C7A3-4817-B0F4-C1F36CEC7038}"/>
              </a:ext>
              <a:ext uri="{C183D7F6-B498-43B3-948B-1728B52AA6E4}">
                <adec:decorative xmlns:adec="http://schemas.microsoft.com/office/drawing/2017/decorative" val="1"/>
              </a:ext>
            </a:extLst>
          </p:cNvPr>
          <p:cNvSpPr/>
          <p:nvPr userDrawn="1"/>
        </p:nvSpPr>
        <p:spPr>
          <a:xfrm>
            <a:off x="341492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2E2B365D-92EC-488A-A4FF-B400D8EFE163}"/>
              </a:ext>
              <a:ext uri="{C183D7F6-B498-43B3-948B-1728B52AA6E4}">
                <adec:decorative xmlns:adec="http://schemas.microsoft.com/office/drawing/2017/decorative" val="1"/>
              </a:ext>
            </a:extLst>
          </p:cNvPr>
          <p:cNvSpPr/>
          <p:nvPr userDrawn="1"/>
        </p:nvSpPr>
        <p:spPr>
          <a:xfrm>
            <a:off x="4204409"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9AC5439A-F0E7-4D55-9C8D-2FC3D2611E09}"/>
              </a:ext>
              <a:ext uri="{C183D7F6-B498-43B3-948B-1728B52AA6E4}">
                <adec:decorative xmlns:adec="http://schemas.microsoft.com/office/drawing/2017/decorative" val="1"/>
              </a:ext>
            </a:extLst>
          </p:cNvPr>
          <p:cNvSpPr/>
          <p:nvPr userDrawn="1"/>
        </p:nvSpPr>
        <p:spPr>
          <a:xfrm>
            <a:off x="4993890"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4F4A87E7-E901-41C3-88BF-AFB18B0B9517}"/>
              </a:ext>
              <a:ext uri="{C183D7F6-B498-43B3-948B-1728B52AA6E4}">
                <adec:decorative xmlns:adec="http://schemas.microsoft.com/office/drawing/2017/decorative" val="1"/>
              </a:ext>
            </a:extLst>
          </p:cNvPr>
          <p:cNvSpPr/>
          <p:nvPr userDrawn="1"/>
        </p:nvSpPr>
        <p:spPr>
          <a:xfrm>
            <a:off x="5783371"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Oval 155">
            <a:extLst>
              <a:ext uri="{FF2B5EF4-FFF2-40B4-BE49-F238E27FC236}">
                <a16:creationId xmlns:a16="http://schemas.microsoft.com/office/drawing/2014/main" id="{B5755882-09E4-465D-9926-DC1427393B17}"/>
              </a:ext>
              <a:ext uri="{C183D7F6-B498-43B3-948B-1728B52AA6E4}">
                <adec:decorative xmlns:adec="http://schemas.microsoft.com/office/drawing/2017/decorative" val="1"/>
              </a:ext>
            </a:extLst>
          </p:cNvPr>
          <p:cNvSpPr/>
          <p:nvPr userDrawn="1"/>
        </p:nvSpPr>
        <p:spPr>
          <a:xfrm>
            <a:off x="6572852"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D802889C-9F91-489E-9076-E94A595A6930}"/>
              </a:ext>
              <a:ext uri="{C183D7F6-B498-43B3-948B-1728B52AA6E4}">
                <adec:decorative xmlns:adec="http://schemas.microsoft.com/office/drawing/2017/decorative" val="1"/>
              </a:ext>
            </a:extLst>
          </p:cNvPr>
          <p:cNvSpPr/>
          <p:nvPr userDrawn="1"/>
        </p:nvSpPr>
        <p:spPr>
          <a:xfrm>
            <a:off x="7362333"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891E0934-BF07-4F35-B68E-468112E87CED}"/>
              </a:ext>
              <a:ext uri="{C183D7F6-B498-43B3-948B-1728B52AA6E4}">
                <adec:decorative xmlns:adec="http://schemas.microsoft.com/office/drawing/2017/decorative" val="1"/>
              </a:ext>
            </a:extLst>
          </p:cNvPr>
          <p:cNvSpPr/>
          <p:nvPr userDrawn="1"/>
        </p:nvSpPr>
        <p:spPr>
          <a:xfrm>
            <a:off x="8151814"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A37E9BDD-0CD7-4027-9E5F-AB474E982F11}"/>
              </a:ext>
              <a:ext uri="{C183D7F6-B498-43B3-948B-1728B52AA6E4}">
                <adec:decorative xmlns:adec="http://schemas.microsoft.com/office/drawing/2017/decorative" val="1"/>
              </a:ext>
            </a:extLst>
          </p:cNvPr>
          <p:cNvSpPr/>
          <p:nvPr userDrawn="1"/>
        </p:nvSpPr>
        <p:spPr>
          <a:xfrm>
            <a:off x="8941295" y="2599627"/>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155AFA18-43A3-42F1-9531-670829C37FC8}"/>
              </a:ext>
              <a:ext uri="{C183D7F6-B498-43B3-948B-1728B52AA6E4}">
                <adec:decorative xmlns:adec="http://schemas.microsoft.com/office/drawing/2017/decorative" val="1"/>
              </a:ext>
            </a:extLst>
          </p:cNvPr>
          <p:cNvSpPr/>
          <p:nvPr userDrawn="1"/>
        </p:nvSpPr>
        <p:spPr>
          <a:xfrm>
            <a:off x="9730776"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Oval 160">
            <a:extLst>
              <a:ext uri="{FF2B5EF4-FFF2-40B4-BE49-F238E27FC236}">
                <a16:creationId xmlns:a16="http://schemas.microsoft.com/office/drawing/2014/main" id="{01F69ED1-3E32-4540-AE8B-D71CE1922C74}"/>
              </a:ext>
              <a:ext uri="{C183D7F6-B498-43B3-948B-1728B52AA6E4}">
                <adec:decorative xmlns:adec="http://schemas.microsoft.com/office/drawing/2017/decorative" val="1"/>
              </a:ext>
            </a:extLst>
          </p:cNvPr>
          <p:cNvSpPr/>
          <p:nvPr userDrawn="1"/>
        </p:nvSpPr>
        <p:spPr>
          <a:xfrm>
            <a:off x="10520258" y="2599627"/>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8E8944B4-18FD-498F-9CFB-221CD132D346}"/>
              </a:ext>
              <a:ext uri="{C183D7F6-B498-43B3-948B-1728B52AA6E4}">
                <adec:decorative xmlns:adec="http://schemas.microsoft.com/office/drawing/2017/decorative" val="1"/>
              </a:ext>
            </a:extLst>
          </p:cNvPr>
          <p:cNvSpPr/>
          <p:nvPr/>
        </p:nvSpPr>
        <p:spPr>
          <a:xfrm>
            <a:off x="183596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Oval 163">
            <a:extLst>
              <a:ext uri="{FF2B5EF4-FFF2-40B4-BE49-F238E27FC236}">
                <a16:creationId xmlns:a16="http://schemas.microsoft.com/office/drawing/2014/main" id="{5D37E8DF-F521-4857-AD61-721C6EBF220A}"/>
              </a:ext>
              <a:ext uri="{C183D7F6-B498-43B3-948B-1728B52AA6E4}">
                <adec:decorative xmlns:adec="http://schemas.microsoft.com/office/drawing/2017/decorative" val="1"/>
              </a:ext>
            </a:extLst>
          </p:cNvPr>
          <p:cNvSpPr/>
          <p:nvPr/>
        </p:nvSpPr>
        <p:spPr>
          <a:xfrm>
            <a:off x="2625447"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Oval 164">
            <a:extLst>
              <a:ext uri="{FF2B5EF4-FFF2-40B4-BE49-F238E27FC236}">
                <a16:creationId xmlns:a16="http://schemas.microsoft.com/office/drawing/2014/main" id="{0C966B63-C451-4DD8-A1CD-FA767541FA78}"/>
              </a:ext>
              <a:ext uri="{C183D7F6-B498-43B3-948B-1728B52AA6E4}">
                <adec:decorative xmlns:adec="http://schemas.microsoft.com/office/drawing/2017/decorative" val="1"/>
              </a:ext>
            </a:extLst>
          </p:cNvPr>
          <p:cNvSpPr/>
          <p:nvPr/>
        </p:nvSpPr>
        <p:spPr>
          <a:xfrm>
            <a:off x="3414928"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Oval 165">
            <a:extLst>
              <a:ext uri="{FF2B5EF4-FFF2-40B4-BE49-F238E27FC236}">
                <a16:creationId xmlns:a16="http://schemas.microsoft.com/office/drawing/2014/main" id="{8D9D00B5-99AD-4A4E-B9AC-C28AA88A3659}"/>
              </a:ext>
              <a:ext uri="{C183D7F6-B498-43B3-948B-1728B52AA6E4}">
                <adec:decorative xmlns:adec="http://schemas.microsoft.com/office/drawing/2017/decorative" val="1"/>
              </a:ext>
            </a:extLst>
          </p:cNvPr>
          <p:cNvSpPr/>
          <p:nvPr/>
        </p:nvSpPr>
        <p:spPr>
          <a:xfrm>
            <a:off x="4204409"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18E07D7D-09A1-435A-92A7-39F78FAD2C70}"/>
              </a:ext>
              <a:ext uri="{C183D7F6-B498-43B3-948B-1728B52AA6E4}">
                <adec:decorative xmlns:adec="http://schemas.microsoft.com/office/drawing/2017/decorative" val="1"/>
              </a:ext>
            </a:extLst>
          </p:cNvPr>
          <p:cNvSpPr/>
          <p:nvPr/>
        </p:nvSpPr>
        <p:spPr>
          <a:xfrm>
            <a:off x="4993890"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33B351D7-5FB7-4D53-92E1-3306A16B472A}"/>
              </a:ext>
              <a:ext uri="{C183D7F6-B498-43B3-948B-1728B52AA6E4}">
                <adec:decorative xmlns:adec="http://schemas.microsoft.com/office/drawing/2017/decorative" val="1"/>
              </a:ext>
            </a:extLst>
          </p:cNvPr>
          <p:cNvSpPr/>
          <p:nvPr/>
        </p:nvSpPr>
        <p:spPr>
          <a:xfrm>
            <a:off x="5783371"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39FFA4F-D65D-4FB6-88D7-FBE005F21F0A}"/>
              </a:ext>
              <a:ext uri="{C183D7F6-B498-43B3-948B-1728B52AA6E4}">
                <adec:decorative xmlns:adec="http://schemas.microsoft.com/office/drawing/2017/decorative" val="1"/>
              </a:ext>
            </a:extLst>
          </p:cNvPr>
          <p:cNvSpPr/>
          <p:nvPr/>
        </p:nvSpPr>
        <p:spPr>
          <a:xfrm>
            <a:off x="7362333"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D22A90C3-72CD-4A82-972D-1D330862A88D}"/>
              </a:ext>
              <a:ext uri="{C183D7F6-B498-43B3-948B-1728B52AA6E4}">
                <adec:decorative xmlns:adec="http://schemas.microsoft.com/office/drawing/2017/decorative" val="1"/>
              </a:ext>
            </a:extLst>
          </p:cNvPr>
          <p:cNvSpPr/>
          <p:nvPr/>
        </p:nvSpPr>
        <p:spPr>
          <a:xfrm>
            <a:off x="8151814"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F864FDF0-179F-42B6-AEF6-5ADE8CD6BE39}"/>
              </a:ext>
              <a:ext uri="{C183D7F6-B498-43B3-948B-1728B52AA6E4}">
                <adec:decorative xmlns:adec="http://schemas.microsoft.com/office/drawing/2017/decorative" val="1"/>
              </a:ext>
            </a:extLst>
          </p:cNvPr>
          <p:cNvSpPr/>
          <p:nvPr/>
        </p:nvSpPr>
        <p:spPr>
          <a:xfrm>
            <a:off x="8941295"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4E077E29-52F8-4D74-A61E-62322621C7B4}"/>
              </a:ext>
              <a:ext uri="{C183D7F6-B498-43B3-948B-1728B52AA6E4}">
                <adec:decorative xmlns:adec="http://schemas.microsoft.com/office/drawing/2017/decorative" val="1"/>
              </a:ext>
            </a:extLst>
          </p:cNvPr>
          <p:cNvSpPr/>
          <p:nvPr/>
        </p:nvSpPr>
        <p:spPr>
          <a:xfrm>
            <a:off x="9730776" y="4304098"/>
            <a:ext cx="174171" cy="174171"/>
          </a:xfrm>
          <a:prstGeom prst="ellipse">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F92E00A5-49F8-41E0-8146-14DA6DFD9BBB}"/>
              </a:ext>
              <a:ext uri="{C183D7F6-B498-43B3-948B-1728B52AA6E4}">
                <adec:decorative xmlns:adec="http://schemas.microsoft.com/office/drawing/2017/decorative" val="1"/>
              </a:ext>
            </a:extLst>
          </p:cNvPr>
          <p:cNvSpPr/>
          <p:nvPr/>
        </p:nvSpPr>
        <p:spPr>
          <a:xfrm>
            <a:off x="10520258"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0F8A85D2-9F79-4560-96CE-8296F809783A}"/>
              </a:ext>
              <a:ext uri="{C183D7F6-B498-43B3-948B-1728B52AA6E4}">
                <adec:decorative xmlns:adec="http://schemas.microsoft.com/office/drawing/2017/decorative" val="1"/>
              </a:ext>
            </a:extLst>
          </p:cNvPr>
          <p:cNvSpPr/>
          <p:nvPr/>
        </p:nvSpPr>
        <p:spPr>
          <a:xfrm>
            <a:off x="6572852" y="4304098"/>
            <a:ext cx="174171" cy="174171"/>
          </a:xfrm>
          <a:prstGeom prst="ellipse">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2" name="Straight Connector 641">
            <a:extLst>
              <a:ext uri="{FF2B5EF4-FFF2-40B4-BE49-F238E27FC236}">
                <a16:creationId xmlns:a16="http://schemas.microsoft.com/office/drawing/2014/main" id="{663A4986-FD42-4C5F-9B10-9E87A4DD4294}"/>
              </a:ext>
              <a:ext uri="{C183D7F6-B498-43B3-948B-1728B52AA6E4}">
                <adec:decorative xmlns:adec="http://schemas.microsoft.com/office/drawing/2017/decorative" val="1"/>
              </a:ext>
            </a:extLst>
          </p:cNvPr>
          <p:cNvCxnSpPr>
            <a:cxnSpLocks/>
          </p:cNvCxnSpPr>
          <p:nvPr/>
        </p:nvCxnSpPr>
        <p:spPr>
          <a:xfrm flipH="1">
            <a:off x="2712533"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2C3C163E-838F-4377-9BE7-B41E523B7BBF}"/>
              </a:ext>
              <a:ext uri="{C183D7F6-B498-43B3-948B-1728B52AA6E4}">
                <adec:decorative xmlns:adec="http://schemas.microsoft.com/office/drawing/2017/decorative" val="1"/>
              </a:ext>
            </a:extLst>
          </p:cNvPr>
          <p:cNvCxnSpPr>
            <a:cxnSpLocks/>
          </p:cNvCxnSpPr>
          <p:nvPr/>
        </p:nvCxnSpPr>
        <p:spPr>
          <a:xfrm flipH="1">
            <a:off x="5078740"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a:extLst>
              <a:ext uri="{FF2B5EF4-FFF2-40B4-BE49-F238E27FC236}">
                <a16:creationId xmlns:a16="http://schemas.microsoft.com/office/drawing/2014/main" id="{0A189D55-DB0B-416B-A473-41F85E03ABAE}"/>
              </a:ext>
              <a:ext uri="{C183D7F6-B498-43B3-948B-1728B52AA6E4}">
                <adec:decorative xmlns:adec="http://schemas.microsoft.com/office/drawing/2017/decorative" val="1"/>
              </a:ext>
            </a:extLst>
          </p:cNvPr>
          <p:cNvCxnSpPr>
            <a:cxnSpLocks/>
          </p:cNvCxnSpPr>
          <p:nvPr/>
        </p:nvCxnSpPr>
        <p:spPr>
          <a:xfrm flipH="1">
            <a:off x="9027319" y="2411919"/>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D72CFF3F-1C1B-4A17-82F4-6E48A67A74E8}"/>
              </a:ext>
              <a:ext uri="{C183D7F6-B498-43B3-948B-1728B52AA6E4}">
                <adec:decorative xmlns:adec="http://schemas.microsoft.com/office/drawing/2017/decorative" val="1"/>
              </a:ext>
            </a:extLst>
          </p:cNvPr>
          <p:cNvCxnSpPr>
            <a:cxnSpLocks/>
          </p:cNvCxnSpPr>
          <p:nvPr/>
        </p:nvCxnSpPr>
        <p:spPr>
          <a:xfrm flipH="1">
            <a:off x="2711902"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a:extLst>
              <a:ext uri="{FF2B5EF4-FFF2-40B4-BE49-F238E27FC236}">
                <a16:creationId xmlns:a16="http://schemas.microsoft.com/office/drawing/2014/main" id="{96E88F0B-F8D3-4EB9-82F8-920DF2A0D15F}"/>
              </a:ext>
              <a:ext uri="{C183D7F6-B498-43B3-948B-1728B52AA6E4}">
                <adec:decorative xmlns:adec="http://schemas.microsoft.com/office/drawing/2017/decorative" val="1"/>
              </a:ext>
            </a:extLst>
          </p:cNvPr>
          <p:cNvCxnSpPr>
            <a:cxnSpLocks/>
          </p:cNvCxnSpPr>
          <p:nvPr/>
        </p:nvCxnSpPr>
        <p:spPr>
          <a:xfrm flipH="1">
            <a:off x="6659307"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FC70A4EA-978C-45B1-8017-48C33D9B5651}"/>
              </a:ext>
              <a:ext uri="{C183D7F6-B498-43B3-948B-1728B52AA6E4}">
                <adec:decorative xmlns:adec="http://schemas.microsoft.com/office/drawing/2017/decorative" val="1"/>
              </a:ext>
            </a:extLst>
          </p:cNvPr>
          <p:cNvCxnSpPr>
            <a:cxnSpLocks/>
          </p:cNvCxnSpPr>
          <p:nvPr/>
        </p:nvCxnSpPr>
        <p:spPr>
          <a:xfrm flipH="1">
            <a:off x="10606713" y="4118492"/>
            <a:ext cx="1260" cy="3444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573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8F5D34E-F679-45F4-BFC9-B9B401E5FD9F}"/>
              </a:ext>
            </a:extLst>
          </p:cNvPr>
          <p:cNvSpPr>
            <a:spLocks noGrp="1"/>
          </p:cNvSpPr>
          <p:nvPr>
            <p:ph type="title"/>
          </p:nvPr>
        </p:nvSpPr>
        <p:spPr>
          <a:xfrm>
            <a:off x="692949" y="527542"/>
            <a:ext cx="6922876" cy="687834"/>
          </a:xfrm>
        </p:spPr>
        <p:txBody>
          <a:bodyPr/>
          <a:lstStyle/>
          <a:p>
            <a:r>
              <a:rPr lang="en-US" noProof="0" dirty="0"/>
              <a:t>financials</a:t>
            </a:r>
            <a:endParaRPr lang="en-US" dirty="0"/>
          </a:p>
        </p:txBody>
      </p:sp>
      <p:graphicFrame>
        <p:nvGraphicFramePr>
          <p:cNvPr id="40" name="Content Placeholder 39">
            <a:extLst>
              <a:ext uri="{FF2B5EF4-FFF2-40B4-BE49-F238E27FC236}">
                <a16:creationId xmlns:a16="http://schemas.microsoft.com/office/drawing/2014/main" id="{C4173BE0-AA34-4982-97CE-4DE4B553BD22}"/>
              </a:ext>
            </a:extLst>
          </p:cNvPr>
          <p:cNvGraphicFramePr>
            <a:graphicFrameLocks noGrp="1"/>
          </p:cNvGraphicFramePr>
          <p:nvPr>
            <p:ph sz="quarter" idx="10"/>
            <p:extLst>
              <p:ext uri="{D42A27DB-BD31-4B8C-83A1-F6EECF244321}">
                <p14:modId xmlns:p14="http://schemas.microsoft.com/office/powerpoint/2010/main" val="3660224461"/>
              </p:ext>
            </p:extLst>
          </p:nvPr>
        </p:nvGraphicFramePr>
        <p:xfrm>
          <a:off x="693738" y="1128713"/>
          <a:ext cx="7655604" cy="5069041"/>
        </p:xfrm>
        <a:graphic>
          <a:graphicData uri="http://schemas.openxmlformats.org/drawingml/2006/table">
            <a:tbl>
              <a:tblPr firstRow="1" bandRow="1">
                <a:tableStyleId>{68D230F3-CF80-4859-8CE7-A43EE81993B5}</a:tableStyleId>
              </a:tblPr>
              <a:tblGrid>
                <a:gridCol w="2748956">
                  <a:extLst>
                    <a:ext uri="{9D8B030D-6E8A-4147-A177-3AD203B41FA5}">
                      <a16:colId xmlns:a16="http://schemas.microsoft.com/office/drawing/2014/main" val="1517755082"/>
                    </a:ext>
                  </a:extLst>
                </a:gridCol>
                <a:gridCol w="1338234">
                  <a:extLst>
                    <a:ext uri="{9D8B030D-6E8A-4147-A177-3AD203B41FA5}">
                      <a16:colId xmlns:a16="http://schemas.microsoft.com/office/drawing/2014/main" val="2446386500"/>
                    </a:ext>
                  </a:extLst>
                </a:gridCol>
                <a:gridCol w="1291686">
                  <a:extLst>
                    <a:ext uri="{9D8B030D-6E8A-4147-A177-3AD203B41FA5}">
                      <a16:colId xmlns:a16="http://schemas.microsoft.com/office/drawing/2014/main" val="3308918160"/>
                    </a:ext>
                  </a:extLst>
                </a:gridCol>
                <a:gridCol w="1270864">
                  <a:extLst>
                    <a:ext uri="{9D8B030D-6E8A-4147-A177-3AD203B41FA5}">
                      <a16:colId xmlns:a16="http://schemas.microsoft.com/office/drawing/2014/main" val="1854486728"/>
                    </a:ext>
                  </a:extLst>
                </a:gridCol>
                <a:gridCol w="1005864">
                  <a:extLst>
                    <a:ext uri="{9D8B030D-6E8A-4147-A177-3AD203B41FA5}">
                      <a16:colId xmlns:a16="http://schemas.microsoft.com/office/drawing/2014/main" val="1808496511"/>
                    </a:ext>
                  </a:extLst>
                </a:gridCol>
              </a:tblGrid>
              <a:tr h="412269">
                <a:tc>
                  <a:txBody>
                    <a:bodyPr/>
                    <a:lstStyle/>
                    <a:p>
                      <a:pPr algn="r"/>
                      <a:endParaRPr lang="en-US" sz="2000" cap="all" spc="400" baseline="0" dirty="0">
                        <a:solidFill>
                          <a:schemeClr val="accent6"/>
                        </a:solidFill>
                        <a:latin typeface="+mj-lt"/>
                      </a:endParaRPr>
                    </a:p>
                  </a:txBody>
                  <a:tcPr anchor="ctr"/>
                </a:tc>
                <a:tc>
                  <a:txBody>
                    <a:bodyPr/>
                    <a:lstStyle/>
                    <a:p>
                      <a:pPr algn="r"/>
                      <a:r>
                        <a:rPr lang="en-US" sz="1600" b="0" cap="all" spc="200" baseline="0" dirty="0">
                          <a:solidFill>
                            <a:schemeClr val="accent6"/>
                          </a:solidFill>
                          <a:latin typeface="+mj-lt"/>
                        </a:rPr>
                        <a:t>Year 1</a:t>
                      </a:r>
                    </a:p>
                  </a:txBody>
                  <a:tcPr anchor="ctr"/>
                </a:tc>
                <a:tc>
                  <a:txBody>
                    <a:bodyPr/>
                    <a:lstStyle/>
                    <a:p>
                      <a:pPr algn="r"/>
                      <a:r>
                        <a:rPr lang="en-US" sz="1600" b="0" cap="all" spc="200" baseline="0" dirty="0">
                          <a:solidFill>
                            <a:schemeClr val="accent6"/>
                          </a:solidFill>
                          <a:latin typeface="+mj-lt"/>
                        </a:rPr>
                        <a:t>Year 2</a:t>
                      </a:r>
                    </a:p>
                  </a:txBody>
                  <a:tcPr anchor="ctr"/>
                </a:tc>
                <a:tc>
                  <a:txBody>
                    <a:bodyPr/>
                    <a:lstStyle/>
                    <a:p>
                      <a:pPr algn="r"/>
                      <a:r>
                        <a:rPr lang="en-US" sz="1600" b="0" cap="all" spc="200" baseline="0" dirty="0">
                          <a:solidFill>
                            <a:schemeClr val="accent6"/>
                          </a:solidFill>
                          <a:latin typeface="+mj-lt"/>
                        </a:rPr>
                        <a:t>year 3</a:t>
                      </a:r>
                    </a:p>
                  </a:txBody>
                  <a:tcPr anchor="ctr"/>
                </a:tc>
                <a:tc>
                  <a:txBody>
                    <a:bodyPr/>
                    <a:lstStyle/>
                    <a:p>
                      <a:pPr algn="r"/>
                      <a:endParaRPr lang="en-US" sz="1600" b="0" cap="all" spc="400" baseline="0" dirty="0">
                        <a:solidFill>
                          <a:schemeClr val="accent6"/>
                        </a:solidFill>
                        <a:latin typeface="+mj-lt"/>
                      </a:endParaRPr>
                    </a:p>
                  </a:txBody>
                  <a:tcPr anchor="ctr"/>
                </a:tc>
                <a:extLst>
                  <a:ext uri="{0D108BD9-81ED-4DB2-BD59-A6C34878D82A}">
                    <a16:rowId xmlns:a16="http://schemas.microsoft.com/office/drawing/2014/main" val="3100351803"/>
                  </a:ext>
                </a:extLst>
              </a:tr>
              <a:tr h="355174">
                <a:tc>
                  <a:txBody>
                    <a:bodyPr/>
                    <a:lstStyle/>
                    <a:p>
                      <a:pPr algn="l" rtl="0" fontAlgn="base"/>
                      <a:r>
                        <a:rPr lang="en-US" sz="1200" b="0" u="none" strike="noStrike" dirty="0">
                          <a:solidFill>
                            <a:schemeClr val="bg1"/>
                          </a:solidFill>
                          <a:effectLst/>
                        </a:rPr>
                        <a:t>Detailers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1628125"/>
                  </a:ext>
                </a:extLst>
              </a:tr>
              <a:tr h="357188">
                <a:tc>
                  <a:txBody>
                    <a:bodyPr/>
                    <a:lstStyle/>
                    <a:p>
                      <a:pPr algn="l" rtl="0" fontAlgn="base"/>
                      <a:r>
                        <a:rPr lang="en-US" sz="1200" b="0" u="none" strike="noStrike" dirty="0">
                          <a:solidFill>
                            <a:schemeClr val="bg1"/>
                          </a:solidFill>
                          <a:effectLst/>
                        </a:rPr>
                        <a:t>Users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635382780"/>
                  </a:ext>
                </a:extLst>
              </a:tr>
              <a:tr h="357187">
                <a:tc>
                  <a:txBody>
                    <a:bodyPr/>
                    <a:lstStyle/>
                    <a:p>
                      <a:pPr algn="l" rtl="0" fontAlgn="base"/>
                      <a:r>
                        <a:rPr lang="en-US" sz="1200" b="0" u="none" strike="noStrike" dirty="0">
                          <a:solidFill>
                            <a:schemeClr val="bg1"/>
                          </a:solidFill>
                          <a:effectLst/>
                        </a:rPr>
                        <a:t>Sales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282084003"/>
                  </a:ext>
                </a:extLst>
              </a:tr>
              <a:tr h="357188">
                <a:tc>
                  <a:txBody>
                    <a:bodyPr/>
                    <a:lstStyle/>
                    <a:p>
                      <a:pPr algn="l" rtl="0" fontAlgn="base"/>
                      <a:r>
                        <a:rPr lang="en-US" sz="1200" b="0" u="none" strike="noStrike" dirty="0">
                          <a:solidFill>
                            <a:schemeClr val="bg1"/>
                          </a:solidFill>
                          <a:effectLst/>
                        </a:rPr>
                        <a:t>Average price per sale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75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80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849756459"/>
                  </a:ext>
                </a:extLst>
              </a:tr>
              <a:tr h="377357">
                <a:tc>
                  <a:txBody>
                    <a:bodyPr/>
                    <a:lstStyle/>
                    <a:p>
                      <a:pPr algn="l" rtl="0" fontAlgn="base"/>
                      <a:r>
                        <a:rPr lang="en-US" sz="1200" b="0" u="none" strike="noStrike" dirty="0">
                          <a:solidFill>
                            <a:schemeClr val="bg1"/>
                          </a:solidFill>
                          <a:effectLst/>
                        </a:rPr>
                        <a:t>Revenue @ 15%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48,000,000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151575269"/>
                  </a:ext>
                </a:extLst>
              </a:tr>
              <a:tr h="356068">
                <a:tc>
                  <a:txBody>
                    <a:bodyPr/>
                    <a:lstStyle/>
                    <a:p>
                      <a:pPr algn="l" rtl="0" fontAlgn="base"/>
                      <a:r>
                        <a:rPr lang="en-US" sz="1200" b="1" u="none" strike="noStrike" cap="all" spc="200" baseline="0" dirty="0">
                          <a:solidFill>
                            <a:schemeClr val="bg1"/>
                          </a:solidFill>
                          <a:effectLst/>
                          <a:latin typeface="+mj-lt"/>
                        </a:rPr>
                        <a:t>Gross Profit</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5,625,000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48,000,000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216,000,000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auto"/>
                      <a:r>
                        <a:rPr lang="en-US" sz="1200" b="0" u="none" strike="noStrike" dirty="0">
                          <a:solidFill>
                            <a:schemeClr val="bg1"/>
                          </a:solidFill>
                          <a:effectLst/>
                          <a:latin typeface="+mj-lt"/>
                        </a:rPr>
                        <a:t>​</a:t>
                      </a:r>
                      <a:endParaRPr lang="en-US" sz="1200" b="0" i="0" u="none" strike="noStrike"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550227705"/>
                  </a:ext>
                </a:extLst>
              </a:tr>
              <a:tr h="363010">
                <a:tc>
                  <a:txBody>
                    <a:bodyPr/>
                    <a:lstStyle/>
                    <a:p>
                      <a:pPr algn="l" rtl="0" fontAlgn="base"/>
                      <a:r>
                        <a:rPr lang="en-US" sz="1200" b="0" u="none" strike="noStrike" dirty="0">
                          <a:solidFill>
                            <a:schemeClr val="bg1"/>
                          </a:solidFill>
                          <a:effectLst/>
                        </a:rPr>
                        <a:t>Expenses</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tc>
                  <a:txBody>
                    <a:bodyPr/>
                    <a:lstStyle/>
                    <a:p>
                      <a:pPr algn="r"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110867358"/>
                  </a:ext>
                </a:extLst>
              </a:tr>
              <a:tr h="367649">
                <a:tc>
                  <a:txBody>
                    <a:bodyPr/>
                    <a:lstStyle/>
                    <a:p>
                      <a:pPr algn="l" rtl="0" fontAlgn="base">
                        <a:buFont typeface="Arial" panose="020B0604020202020204" pitchFamily="34" charset="0"/>
                        <a:buNone/>
                      </a:pPr>
                      <a:r>
                        <a:rPr lang="en-US" sz="1200" b="0" u="none" strike="noStrike" dirty="0">
                          <a:solidFill>
                            <a:schemeClr val="bg1"/>
                          </a:solidFill>
                          <a:effectLst/>
                        </a:rPr>
                        <a:t>   Sales &amp; marketing</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5,062,500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38,400,000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151,200,000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4268114081"/>
                  </a:ext>
                </a:extLst>
              </a:tr>
              <a:tr h="360261">
                <a:tc>
                  <a:txBody>
                    <a:bodyPr/>
                    <a:lstStyle/>
                    <a:p>
                      <a:pPr algn="l" rtl="0" fontAlgn="base">
                        <a:buFont typeface="Arial" panose="020B0604020202020204" pitchFamily="34" charset="0"/>
                        <a:buNone/>
                      </a:pPr>
                      <a:r>
                        <a:rPr lang="en-US" sz="1200" b="0" u="none" strike="noStrike" dirty="0">
                          <a:solidFill>
                            <a:schemeClr val="bg1"/>
                          </a:solidFill>
                          <a:effectLst/>
                        </a:rPr>
                        <a:t>   Customer service</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1,687,500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9,600,000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21,600,000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70%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537267748"/>
                  </a:ext>
                </a:extLst>
              </a:tr>
              <a:tr h="345153">
                <a:tc>
                  <a:txBody>
                    <a:bodyPr/>
                    <a:lstStyle/>
                    <a:p>
                      <a:pPr algn="l" rtl="0" fontAlgn="base">
                        <a:buFont typeface="Arial" panose="020B0604020202020204" pitchFamily="34" charset="0"/>
                        <a:buNone/>
                      </a:pPr>
                      <a:r>
                        <a:rPr lang="en-US" sz="1200" b="0" u="none" strike="noStrike" dirty="0">
                          <a:solidFill>
                            <a:schemeClr val="bg1"/>
                          </a:solidFill>
                          <a:effectLst/>
                        </a:rPr>
                        <a:t>   Product development</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562,500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10,800,000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10%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1691341114"/>
                  </a:ext>
                </a:extLst>
              </a:tr>
              <a:tr h="350729">
                <a:tc>
                  <a:txBody>
                    <a:bodyPr/>
                    <a:lstStyle/>
                    <a:p>
                      <a:pPr algn="l" rtl="0" fontAlgn="base">
                        <a:buFont typeface="Arial" panose="020B0604020202020204" pitchFamily="34" charset="0"/>
                        <a:buNone/>
                      </a:pPr>
                      <a:r>
                        <a:rPr lang="en-US" sz="1200" b="0" u="none" strike="noStrike" dirty="0">
                          <a:solidFill>
                            <a:schemeClr val="bg1"/>
                          </a:solidFill>
                          <a:effectLst/>
                        </a:rPr>
                        <a:t>   Research</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281,250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2,400,000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0" u="none" strike="noStrike" dirty="0">
                          <a:solidFill>
                            <a:schemeClr val="bg1"/>
                          </a:solidFill>
                          <a:effectLst/>
                        </a:rPr>
                        <a:t>4,320,000</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tc>
                  <a:txBody>
                    <a:bodyPr/>
                    <a:lstStyle/>
                    <a:p>
                      <a:pPr algn="l" rtl="0" fontAlgn="base"/>
                      <a:r>
                        <a:rPr lang="en-US" sz="1200" b="0" u="none" strike="noStrike" dirty="0">
                          <a:solidFill>
                            <a:schemeClr val="bg1"/>
                          </a:solidFill>
                          <a:effectLst/>
                        </a:rPr>
                        <a:t>5%</a:t>
                      </a:r>
                      <a:r>
                        <a:rPr lang="en-US" sz="1200" b="0" dirty="0">
                          <a:solidFill>
                            <a:schemeClr val="bg1"/>
                          </a:solidFill>
                          <a:effectLst/>
                        </a:rPr>
                        <a:t>​</a:t>
                      </a:r>
                      <a:endParaRPr lang="en-US" sz="1200" b="0" i="0"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280917110"/>
                  </a:ext>
                </a:extLst>
              </a:tr>
              <a:tr h="354904">
                <a:tc>
                  <a:txBody>
                    <a:bodyPr/>
                    <a:lstStyle/>
                    <a:p>
                      <a:pPr algn="l" rtl="0" fontAlgn="base"/>
                      <a:r>
                        <a:rPr lang="en-US" sz="1200" b="1" u="none" strike="noStrike" cap="all" spc="200" baseline="0" dirty="0">
                          <a:solidFill>
                            <a:schemeClr val="bg1"/>
                          </a:solidFill>
                          <a:effectLst/>
                          <a:latin typeface="+mj-lt"/>
                        </a:rPr>
                        <a:t>Total Expenses</a:t>
                      </a:r>
                      <a:r>
                        <a:rPr lang="en-US" sz="1200" b="0" cap="all" spc="200" baseline="0" dirty="0">
                          <a:solidFill>
                            <a:schemeClr val="bg1"/>
                          </a:solidFill>
                          <a:effectLst/>
                          <a:latin typeface="+mj-lt"/>
                        </a:rPr>
                        <a:t>​</a:t>
                      </a:r>
                      <a:endParaRPr lang="en-US" sz="1200" b="0" i="0" cap="all" spc="200" baseline="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7,593,750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52,800,000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r" rtl="0" fontAlgn="base"/>
                      <a:r>
                        <a:rPr lang="en-US" sz="1200" b="1" u="none" strike="noStrike" dirty="0">
                          <a:solidFill>
                            <a:schemeClr val="bg1"/>
                          </a:solidFill>
                          <a:effectLst/>
                          <a:latin typeface="+mj-lt"/>
                        </a:rPr>
                        <a:t>187,920,000</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tc>
                  <a:txBody>
                    <a:bodyPr/>
                    <a:lstStyle/>
                    <a:p>
                      <a:pPr algn="l" rtl="0" fontAlgn="base"/>
                      <a:r>
                        <a:rPr lang="en-US" sz="1200" b="0" u="none" strike="noStrike" dirty="0">
                          <a:solidFill>
                            <a:schemeClr val="bg1"/>
                          </a:solidFill>
                          <a:effectLst/>
                          <a:latin typeface="+mj-lt"/>
                        </a:rPr>
                        <a:t>2%</a:t>
                      </a:r>
                      <a:r>
                        <a:rPr lang="en-US" sz="1200" b="0" dirty="0">
                          <a:solidFill>
                            <a:schemeClr val="bg1"/>
                          </a:solidFill>
                          <a:effectLst/>
                          <a:latin typeface="+mj-lt"/>
                        </a:rPr>
                        <a:t>​</a:t>
                      </a:r>
                      <a:endParaRPr lang="en-US" sz="1200" b="0" i="0" dirty="0">
                        <a:solidFill>
                          <a:schemeClr val="bg1"/>
                        </a:solidFill>
                        <a:effectLst/>
                        <a:latin typeface="+mj-lt"/>
                      </a:endParaRPr>
                    </a:p>
                  </a:txBody>
                  <a:tcPr anchor="ctr">
                    <a:solidFill>
                      <a:schemeClr val="accent6">
                        <a:alpha val="20000"/>
                      </a:schemeClr>
                    </a:solidFill>
                  </a:tcPr>
                </a:tc>
                <a:extLst>
                  <a:ext uri="{0D108BD9-81ED-4DB2-BD59-A6C34878D82A}">
                    <a16:rowId xmlns:a16="http://schemas.microsoft.com/office/drawing/2014/main" val="3098074008"/>
                  </a:ext>
                </a:extLst>
              </a:tr>
              <a:tr h="354904">
                <a:tc>
                  <a:txBody>
                    <a:bodyPr/>
                    <a:lstStyle/>
                    <a:p>
                      <a:pPr algn="l" rtl="0" fontAlgn="base"/>
                      <a:r>
                        <a:rPr lang="en-US" sz="1200" b="0" u="none" strike="noStrike" dirty="0">
                          <a:solidFill>
                            <a:schemeClr val="bg1"/>
                          </a:solidFill>
                          <a:effectLst/>
                        </a:rPr>
                        <a:t>EBIT</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-1,968,750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-4,800,000</a:t>
                      </a:r>
                      <a:endParaRPr lang="en-US" sz="1200" b="0" i="0" dirty="0">
                        <a:solidFill>
                          <a:schemeClr val="bg1"/>
                        </a:solidFill>
                        <a:effectLst/>
                        <a:latin typeface="+mn-lt"/>
                      </a:endParaRPr>
                    </a:p>
                  </a:txBody>
                  <a:tcPr anchor="ctr">
                    <a:solidFill>
                      <a:schemeClr val="accent1"/>
                    </a:solidFill>
                  </a:tcPr>
                </a:tc>
                <a:tc>
                  <a:txBody>
                    <a:bodyPr/>
                    <a:lstStyle/>
                    <a:p>
                      <a:pPr algn="r" rtl="0" fontAlgn="base"/>
                      <a:r>
                        <a:rPr lang="en-US" sz="1200" b="1" u="none" strike="noStrike" dirty="0">
                          <a:solidFill>
                            <a:schemeClr val="bg1"/>
                          </a:solidFill>
                          <a:effectLst/>
                        </a:rPr>
                        <a:t>28,080,000</a:t>
                      </a:r>
                      <a:endParaRPr lang="en-US" sz="1200" b="0" i="0" dirty="0">
                        <a:solidFill>
                          <a:schemeClr val="bg1"/>
                        </a:solidFill>
                        <a:effectLst/>
                        <a:latin typeface="+mn-lt"/>
                      </a:endParaRPr>
                    </a:p>
                  </a:txBody>
                  <a:tcPr anchor="ctr">
                    <a:solidFill>
                      <a:schemeClr val="accent1"/>
                    </a:solidFill>
                  </a:tcPr>
                </a:tc>
                <a:tc>
                  <a:txBody>
                    <a:bodyPr/>
                    <a:lstStyle/>
                    <a:p>
                      <a:pPr algn="l" rtl="0" fontAlgn="auto"/>
                      <a:r>
                        <a:rPr lang="en-US" sz="1200" b="0" u="none" strike="noStrike" dirty="0">
                          <a:solidFill>
                            <a:schemeClr val="bg1"/>
                          </a:solidFill>
                          <a:effectLst/>
                        </a:rPr>
                        <a:t>​</a:t>
                      </a:r>
                      <a:endParaRPr lang="en-US" sz="1200" b="0" i="0" u="none" strike="noStrike" dirty="0">
                        <a:solidFill>
                          <a:schemeClr val="bg1"/>
                        </a:solidFill>
                        <a:effectLst/>
                        <a:latin typeface="+mn-lt"/>
                      </a:endParaRPr>
                    </a:p>
                  </a:txBody>
                  <a:tcPr anchor="ctr">
                    <a:solidFill>
                      <a:schemeClr val="accent1"/>
                    </a:solidFill>
                  </a:tcPr>
                </a:tc>
                <a:extLst>
                  <a:ext uri="{0D108BD9-81ED-4DB2-BD59-A6C34878D82A}">
                    <a16:rowId xmlns:a16="http://schemas.microsoft.com/office/drawing/2014/main" val="3161353374"/>
                  </a:ext>
                </a:extLst>
              </a:tr>
            </a:tbl>
          </a:graphicData>
        </a:graphic>
      </p:graphicFrame>
      <p:sp>
        <p:nvSpPr>
          <p:cNvPr id="32" name="Footer Placeholder 31">
            <a:extLst>
              <a:ext uri="{FF2B5EF4-FFF2-40B4-BE49-F238E27FC236}">
                <a16:creationId xmlns:a16="http://schemas.microsoft.com/office/drawing/2014/main" id="{EB3167CB-A6C4-4DEF-86D2-0EE698CF0787}"/>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3" name="Slide Number Placeholder 32">
            <a:extLst>
              <a:ext uri="{FF2B5EF4-FFF2-40B4-BE49-F238E27FC236}">
                <a16:creationId xmlns:a16="http://schemas.microsoft.com/office/drawing/2014/main" id="{705E33BA-D532-4BFC-985F-6257C8C95DF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31" name="Date Placeholder 30">
            <a:extLst>
              <a:ext uri="{FF2B5EF4-FFF2-40B4-BE49-F238E27FC236}">
                <a16:creationId xmlns:a16="http://schemas.microsoft.com/office/drawing/2014/main" id="{80CCD1CF-F52F-44F9-B196-89DF3E1B6DFD}"/>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1877591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56C6724C-9FF7-4DF9-B366-D5C52888E8C0}"/>
              </a:ext>
            </a:extLst>
          </p:cNvPr>
          <p:cNvSpPr>
            <a:spLocks noGrp="1"/>
          </p:cNvSpPr>
          <p:nvPr>
            <p:ph type="title"/>
          </p:nvPr>
        </p:nvSpPr>
        <p:spPr>
          <a:xfrm>
            <a:off x="3131507" y="412356"/>
            <a:ext cx="5561556" cy="567670"/>
          </a:xfrm>
        </p:spPr>
        <p:txBody>
          <a:bodyPr/>
          <a:lstStyle/>
          <a:p>
            <a:r>
              <a:rPr lang="en-US" dirty="0"/>
              <a:t>Funding</a:t>
            </a:r>
          </a:p>
        </p:txBody>
      </p:sp>
      <p:sp>
        <p:nvSpPr>
          <p:cNvPr id="121" name="Text Placeholder 120">
            <a:extLst>
              <a:ext uri="{FF2B5EF4-FFF2-40B4-BE49-F238E27FC236}">
                <a16:creationId xmlns:a16="http://schemas.microsoft.com/office/drawing/2014/main" id="{3EC3454A-0EA5-4C3A-B450-DDFF5E5870F2}"/>
              </a:ext>
            </a:extLst>
          </p:cNvPr>
          <p:cNvSpPr>
            <a:spLocks noGrp="1"/>
          </p:cNvSpPr>
          <p:nvPr>
            <p:ph type="body" sz="quarter" idx="21"/>
          </p:nvPr>
        </p:nvSpPr>
        <p:spPr>
          <a:xfrm>
            <a:off x="930273" y="2216292"/>
            <a:ext cx="1611892" cy="1151632"/>
          </a:xfrm>
        </p:spPr>
        <p:txBody>
          <a:bodyPr/>
          <a:lstStyle/>
          <a:p>
            <a:r>
              <a:rPr lang="en-US" dirty="0"/>
              <a:t>12K</a:t>
            </a:r>
          </a:p>
        </p:txBody>
      </p:sp>
      <p:sp>
        <p:nvSpPr>
          <p:cNvPr id="122" name="Text Placeholder 121">
            <a:extLst>
              <a:ext uri="{FF2B5EF4-FFF2-40B4-BE49-F238E27FC236}">
                <a16:creationId xmlns:a16="http://schemas.microsoft.com/office/drawing/2014/main" id="{9B62333D-A92E-480A-B410-E38591B9F824}"/>
              </a:ext>
            </a:extLst>
          </p:cNvPr>
          <p:cNvSpPr>
            <a:spLocks noGrp="1"/>
          </p:cNvSpPr>
          <p:nvPr>
            <p:ph type="body" sz="quarter" idx="22"/>
          </p:nvPr>
        </p:nvSpPr>
        <p:spPr>
          <a:xfrm>
            <a:off x="3613801" y="2216293"/>
            <a:ext cx="1611892" cy="1151632"/>
          </a:xfrm>
        </p:spPr>
        <p:txBody>
          <a:bodyPr/>
          <a:lstStyle/>
          <a:p>
            <a:r>
              <a:rPr lang="en-US" dirty="0"/>
              <a:t>14K</a:t>
            </a:r>
          </a:p>
        </p:txBody>
      </p:sp>
      <p:sp>
        <p:nvSpPr>
          <p:cNvPr id="123" name="Text Placeholder 122">
            <a:extLst>
              <a:ext uri="{FF2B5EF4-FFF2-40B4-BE49-F238E27FC236}">
                <a16:creationId xmlns:a16="http://schemas.microsoft.com/office/drawing/2014/main" id="{FB3CE12F-738B-455E-9355-23BD96C57029}"/>
              </a:ext>
            </a:extLst>
          </p:cNvPr>
          <p:cNvSpPr>
            <a:spLocks noGrp="1"/>
          </p:cNvSpPr>
          <p:nvPr>
            <p:ph type="body" sz="quarter" idx="23"/>
          </p:nvPr>
        </p:nvSpPr>
        <p:spPr>
          <a:xfrm>
            <a:off x="6297329" y="2216293"/>
            <a:ext cx="1611892" cy="1151632"/>
          </a:xfrm>
        </p:spPr>
        <p:txBody>
          <a:bodyPr/>
          <a:lstStyle/>
          <a:p>
            <a:r>
              <a:rPr lang="en-US" dirty="0"/>
              <a:t>32K</a:t>
            </a:r>
          </a:p>
        </p:txBody>
      </p:sp>
      <p:sp>
        <p:nvSpPr>
          <p:cNvPr id="124" name="Text Placeholder 123">
            <a:extLst>
              <a:ext uri="{FF2B5EF4-FFF2-40B4-BE49-F238E27FC236}">
                <a16:creationId xmlns:a16="http://schemas.microsoft.com/office/drawing/2014/main" id="{88FF8AD0-5502-494F-B9DF-E65EEB0F074D}"/>
              </a:ext>
            </a:extLst>
          </p:cNvPr>
          <p:cNvSpPr>
            <a:spLocks noGrp="1"/>
          </p:cNvSpPr>
          <p:nvPr>
            <p:ph type="body" sz="quarter" idx="24"/>
          </p:nvPr>
        </p:nvSpPr>
        <p:spPr>
          <a:xfrm>
            <a:off x="8980856" y="2216293"/>
            <a:ext cx="1611892" cy="1151632"/>
          </a:xfrm>
        </p:spPr>
        <p:txBody>
          <a:bodyPr/>
          <a:lstStyle/>
          <a:p>
            <a:r>
              <a:rPr lang="en-US" dirty="0"/>
              <a:t>82K</a:t>
            </a:r>
          </a:p>
        </p:txBody>
      </p:sp>
      <p:sp>
        <p:nvSpPr>
          <p:cNvPr id="17" name="Text Placeholder 16">
            <a:extLst>
              <a:ext uri="{FF2B5EF4-FFF2-40B4-BE49-F238E27FC236}">
                <a16:creationId xmlns:a16="http://schemas.microsoft.com/office/drawing/2014/main" id="{485F1817-57FD-4E22-B791-FB703191695E}"/>
              </a:ext>
            </a:extLst>
          </p:cNvPr>
          <p:cNvSpPr>
            <a:spLocks noGrp="1"/>
          </p:cNvSpPr>
          <p:nvPr>
            <p:ph type="body" sz="quarter" idx="12"/>
          </p:nvPr>
        </p:nvSpPr>
        <p:spPr>
          <a:xfrm>
            <a:off x="545026" y="3927568"/>
            <a:ext cx="2382386" cy="613702"/>
          </a:xfrm>
        </p:spPr>
        <p:txBody>
          <a:bodyPr/>
          <a:lstStyle/>
          <a:p>
            <a:r>
              <a:rPr lang="en-US" dirty="0"/>
              <a:t>Property</a:t>
            </a:r>
          </a:p>
        </p:txBody>
      </p:sp>
      <p:sp>
        <p:nvSpPr>
          <p:cNvPr id="57" name="Text Placeholder 56">
            <a:extLst>
              <a:ext uri="{FF2B5EF4-FFF2-40B4-BE49-F238E27FC236}">
                <a16:creationId xmlns:a16="http://schemas.microsoft.com/office/drawing/2014/main" id="{7A15FA0D-1700-430B-B189-08D820F8FDA8}"/>
              </a:ext>
            </a:extLst>
          </p:cNvPr>
          <p:cNvSpPr>
            <a:spLocks noGrp="1"/>
          </p:cNvSpPr>
          <p:nvPr>
            <p:ph type="body" sz="quarter" idx="13"/>
          </p:nvPr>
        </p:nvSpPr>
        <p:spPr>
          <a:xfrm>
            <a:off x="545026" y="4519311"/>
            <a:ext cx="2382386" cy="857935"/>
          </a:xfrm>
        </p:spPr>
        <p:txBody>
          <a:bodyPr/>
          <a:lstStyle/>
          <a:p>
            <a:r>
              <a:rPr lang="en-ZA" dirty="0"/>
              <a:t>Revenue obtained from property rentals​</a:t>
            </a:r>
          </a:p>
        </p:txBody>
      </p:sp>
      <p:sp>
        <p:nvSpPr>
          <p:cNvPr id="19" name="Text Placeholder 18">
            <a:extLst>
              <a:ext uri="{FF2B5EF4-FFF2-40B4-BE49-F238E27FC236}">
                <a16:creationId xmlns:a16="http://schemas.microsoft.com/office/drawing/2014/main" id="{116241FF-379D-4C5E-A5A9-5ACCE975E40A}"/>
              </a:ext>
            </a:extLst>
          </p:cNvPr>
          <p:cNvSpPr>
            <a:spLocks noGrp="1"/>
          </p:cNvSpPr>
          <p:nvPr>
            <p:ph type="body" sz="quarter" idx="15"/>
          </p:nvPr>
        </p:nvSpPr>
        <p:spPr>
          <a:xfrm>
            <a:off x="3228554" y="3927568"/>
            <a:ext cx="2382386" cy="613702"/>
          </a:xfrm>
        </p:spPr>
        <p:txBody>
          <a:bodyPr/>
          <a:lstStyle/>
          <a:p>
            <a:r>
              <a:rPr lang="en-US" dirty="0"/>
              <a:t>Angel Investments</a:t>
            </a:r>
          </a:p>
        </p:txBody>
      </p:sp>
      <p:sp>
        <p:nvSpPr>
          <p:cNvPr id="58" name="Text Placeholder 57">
            <a:extLst>
              <a:ext uri="{FF2B5EF4-FFF2-40B4-BE49-F238E27FC236}">
                <a16:creationId xmlns:a16="http://schemas.microsoft.com/office/drawing/2014/main" id="{3631C29B-F1C1-494F-AC0D-218DEF3535CD}"/>
              </a:ext>
            </a:extLst>
          </p:cNvPr>
          <p:cNvSpPr>
            <a:spLocks noGrp="1"/>
          </p:cNvSpPr>
          <p:nvPr>
            <p:ph type="body" sz="quarter" idx="16"/>
          </p:nvPr>
        </p:nvSpPr>
        <p:spPr>
          <a:xfrm>
            <a:off x="3228554" y="4519311"/>
            <a:ext cx="2382386" cy="857935"/>
          </a:xfrm>
        </p:spPr>
        <p:txBody>
          <a:bodyPr/>
          <a:lstStyle/>
          <a:p>
            <a:r>
              <a:rPr lang="en-ZA" dirty="0"/>
              <a:t>Amount obtained through other investors​</a:t>
            </a:r>
          </a:p>
        </p:txBody>
      </p:sp>
      <p:sp>
        <p:nvSpPr>
          <p:cNvPr id="21" name="Text Placeholder 20">
            <a:extLst>
              <a:ext uri="{FF2B5EF4-FFF2-40B4-BE49-F238E27FC236}">
                <a16:creationId xmlns:a16="http://schemas.microsoft.com/office/drawing/2014/main" id="{80403D31-4B7A-4D06-B2C8-5671B2040902}"/>
              </a:ext>
            </a:extLst>
          </p:cNvPr>
          <p:cNvSpPr>
            <a:spLocks noGrp="1"/>
          </p:cNvSpPr>
          <p:nvPr>
            <p:ph type="body" sz="quarter" idx="17"/>
          </p:nvPr>
        </p:nvSpPr>
        <p:spPr>
          <a:xfrm>
            <a:off x="5912082" y="3927568"/>
            <a:ext cx="2382386" cy="613702"/>
          </a:xfrm>
        </p:spPr>
        <p:txBody>
          <a:bodyPr/>
          <a:lstStyle/>
          <a:p>
            <a:r>
              <a:rPr lang="en-US" dirty="0"/>
              <a:t>Cash</a:t>
            </a:r>
          </a:p>
        </p:txBody>
      </p:sp>
      <p:sp>
        <p:nvSpPr>
          <p:cNvPr id="59" name="Text Placeholder 58">
            <a:extLst>
              <a:ext uri="{FF2B5EF4-FFF2-40B4-BE49-F238E27FC236}">
                <a16:creationId xmlns:a16="http://schemas.microsoft.com/office/drawing/2014/main" id="{FD4CD6F4-17BE-49EF-BE2E-F9D3790441B6}"/>
              </a:ext>
            </a:extLst>
          </p:cNvPr>
          <p:cNvSpPr>
            <a:spLocks noGrp="1"/>
          </p:cNvSpPr>
          <p:nvPr>
            <p:ph type="body" sz="quarter" idx="18"/>
          </p:nvPr>
        </p:nvSpPr>
        <p:spPr>
          <a:xfrm>
            <a:off x="5912082" y="4519311"/>
            <a:ext cx="2382386" cy="857935"/>
          </a:xfrm>
        </p:spPr>
        <p:txBody>
          <a:bodyPr/>
          <a:lstStyle/>
          <a:p>
            <a:r>
              <a:rPr lang="en-ZA" dirty="0"/>
              <a:t>Liquid cash we have on hand</a:t>
            </a:r>
            <a:r>
              <a:rPr lang="en-US" dirty="0"/>
              <a:t>​</a:t>
            </a:r>
          </a:p>
        </p:txBody>
      </p:sp>
      <p:sp>
        <p:nvSpPr>
          <p:cNvPr id="23" name="Text Placeholder 22">
            <a:extLst>
              <a:ext uri="{FF2B5EF4-FFF2-40B4-BE49-F238E27FC236}">
                <a16:creationId xmlns:a16="http://schemas.microsoft.com/office/drawing/2014/main" id="{E1846A24-F89C-4782-A3CB-3C8B710BC77B}"/>
              </a:ext>
            </a:extLst>
          </p:cNvPr>
          <p:cNvSpPr>
            <a:spLocks noGrp="1"/>
          </p:cNvSpPr>
          <p:nvPr>
            <p:ph type="body" sz="quarter" idx="19"/>
          </p:nvPr>
        </p:nvSpPr>
        <p:spPr>
          <a:xfrm>
            <a:off x="8595609" y="3927568"/>
            <a:ext cx="2382386" cy="613702"/>
          </a:xfrm>
        </p:spPr>
        <p:txBody>
          <a:bodyPr/>
          <a:lstStyle/>
          <a:p>
            <a:r>
              <a:rPr lang="en-US" dirty="0"/>
              <a:t>Shares</a:t>
            </a:r>
          </a:p>
        </p:txBody>
      </p:sp>
      <p:sp>
        <p:nvSpPr>
          <p:cNvPr id="60" name="Text Placeholder 59">
            <a:extLst>
              <a:ext uri="{FF2B5EF4-FFF2-40B4-BE49-F238E27FC236}">
                <a16:creationId xmlns:a16="http://schemas.microsoft.com/office/drawing/2014/main" id="{B0B21CE3-707A-4A45-B46E-7E000F5052C2}"/>
              </a:ext>
            </a:extLst>
          </p:cNvPr>
          <p:cNvSpPr>
            <a:spLocks noGrp="1"/>
          </p:cNvSpPr>
          <p:nvPr>
            <p:ph type="body" sz="quarter" idx="20"/>
          </p:nvPr>
        </p:nvSpPr>
        <p:spPr>
          <a:xfrm>
            <a:off x="8595609" y="4519311"/>
            <a:ext cx="2382386" cy="857935"/>
          </a:xfrm>
        </p:spPr>
        <p:txBody>
          <a:bodyPr/>
          <a:lstStyle/>
          <a:p>
            <a:r>
              <a:rPr lang="en-ZA" dirty="0"/>
              <a:t>Number of shares converted into USD​</a:t>
            </a:r>
          </a:p>
        </p:txBody>
      </p:sp>
      <p:sp>
        <p:nvSpPr>
          <p:cNvPr id="254" name="Footer Placeholder 253">
            <a:extLst>
              <a:ext uri="{FF2B5EF4-FFF2-40B4-BE49-F238E27FC236}">
                <a16:creationId xmlns:a16="http://schemas.microsoft.com/office/drawing/2014/main" id="{9DF4D139-9BDD-4805-9790-7AE16FDFB6EC}"/>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55" name="Slide Number Placeholder 254">
            <a:extLst>
              <a:ext uri="{FF2B5EF4-FFF2-40B4-BE49-F238E27FC236}">
                <a16:creationId xmlns:a16="http://schemas.microsoft.com/office/drawing/2014/main" id="{0911F1E0-1FA7-400E-8710-DAAD103CDD47}"/>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434" name="Date Placeholder 433">
            <a:extLst>
              <a:ext uri="{FF2B5EF4-FFF2-40B4-BE49-F238E27FC236}">
                <a16:creationId xmlns:a16="http://schemas.microsoft.com/office/drawing/2014/main" id="{0377EB1E-65F5-456C-9DB1-7FB8F5C77211}"/>
              </a:ext>
            </a:extLst>
          </p:cNvPr>
          <p:cNvSpPr>
            <a:spLocks noGrp="1"/>
          </p:cNvSpPr>
          <p:nvPr>
            <p:ph type="dt" sz="half" idx="2"/>
          </p:nvPr>
        </p:nvSpPr>
        <p:spPr>
          <a:xfrm rot="5400000">
            <a:off x="10595991" y="5074920"/>
            <a:ext cx="2647667" cy="365125"/>
          </a:xfrm>
        </p:spPr>
        <p:txBody>
          <a:bodyPr/>
          <a:lstStyle/>
          <a:p>
            <a:r>
              <a:rPr lang="en-US" dirty="0"/>
              <a:t>May 21, 20XX</a:t>
            </a:r>
          </a:p>
        </p:txBody>
      </p:sp>
      <p:grpSp>
        <p:nvGrpSpPr>
          <p:cNvPr id="18" name="Graphic 17">
            <a:extLst>
              <a:ext uri="{FF2B5EF4-FFF2-40B4-BE49-F238E27FC236}">
                <a16:creationId xmlns:a16="http://schemas.microsoft.com/office/drawing/2014/main" id="{6AB4C7D7-85FD-45DC-B118-5116A234F3BC}"/>
              </a:ext>
              <a:ext uri="{C183D7F6-B498-43B3-948B-1728B52AA6E4}">
                <adec:decorative xmlns:adec="http://schemas.microsoft.com/office/drawing/2017/decorative" val="1"/>
              </a:ext>
            </a:extLst>
          </p:cNvPr>
          <p:cNvGrpSpPr/>
          <p:nvPr/>
        </p:nvGrpSpPr>
        <p:grpSpPr>
          <a:xfrm>
            <a:off x="824932" y="1880822"/>
            <a:ext cx="1822574" cy="1822573"/>
            <a:chOff x="545026" y="3295434"/>
            <a:chExt cx="2382386" cy="2382385"/>
          </a:xfrm>
        </p:grpSpPr>
        <p:sp>
          <p:nvSpPr>
            <p:cNvPr id="20" name="Graphic 17">
              <a:extLst>
                <a:ext uri="{FF2B5EF4-FFF2-40B4-BE49-F238E27FC236}">
                  <a16:creationId xmlns:a16="http://schemas.microsoft.com/office/drawing/2014/main" id="{42D5DCDC-AC8E-47BA-9E78-438F00FF3204}"/>
                </a:ext>
              </a:extLst>
            </p:cNvPr>
            <p:cNvSpPr/>
            <p:nvPr/>
          </p:nvSpPr>
          <p:spPr>
            <a:xfrm>
              <a:off x="545026" y="3372572"/>
              <a:ext cx="2382386" cy="2305247"/>
            </a:xfrm>
            <a:custGeom>
              <a:avLst/>
              <a:gdLst>
                <a:gd name="connsiteX0" fmla="*/ 1613719 w 2382386"/>
                <a:gd name="connsiteY0" fmla="*/ 0 h 2305247"/>
                <a:gd name="connsiteX1" fmla="*/ 1613719 w 2382386"/>
                <a:gd name="connsiteY1" fmla="*/ 196239 h 2305247"/>
                <a:gd name="connsiteX2" fmla="*/ 1905469 w 2382386"/>
                <a:gd name="connsiteY2" fmla="*/ 399749 h 2305247"/>
                <a:gd name="connsiteX3" fmla="*/ 2122041 w 2382386"/>
                <a:gd name="connsiteY3" fmla="*/ 720912 h 2305247"/>
                <a:gd name="connsiteX4" fmla="*/ 2201351 w 2382386"/>
                <a:gd name="connsiteY4" fmla="*/ 1114055 h 2305247"/>
                <a:gd name="connsiteX5" fmla="*/ 2122041 w 2382386"/>
                <a:gd name="connsiteY5" fmla="*/ 1507198 h 2305247"/>
                <a:gd name="connsiteX6" fmla="*/ 1905469 w 2382386"/>
                <a:gd name="connsiteY6" fmla="*/ 1828361 h 2305247"/>
                <a:gd name="connsiteX7" fmla="*/ 1584306 w 2382386"/>
                <a:gd name="connsiteY7" fmla="*/ 2044933 h 2305247"/>
                <a:gd name="connsiteX8" fmla="*/ 1191163 w 2382386"/>
                <a:gd name="connsiteY8" fmla="*/ 2124243 h 2305247"/>
                <a:gd name="connsiteX9" fmla="*/ 798020 w 2382386"/>
                <a:gd name="connsiteY9" fmla="*/ 2044933 h 2305247"/>
                <a:gd name="connsiteX10" fmla="*/ 476857 w 2382386"/>
                <a:gd name="connsiteY10" fmla="*/ 1828361 h 2305247"/>
                <a:gd name="connsiteX11" fmla="*/ 260285 w 2382386"/>
                <a:gd name="connsiteY11" fmla="*/ 1507198 h 2305247"/>
                <a:gd name="connsiteX12" fmla="*/ 181005 w 2382386"/>
                <a:gd name="connsiteY12" fmla="*/ 1114055 h 2305247"/>
                <a:gd name="connsiteX13" fmla="*/ 260315 w 2382386"/>
                <a:gd name="connsiteY13" fmla="*/ 720912 h 2305247"/>
                <a:gd name="connsiteX14" fmla="*/ 476888 w 2382386"/>
                <a:gd name="connsiteY14" fmla="*/ 399749 h 2305247"/>
                <a:gd name="connsiteX15" fmla="*/ 768637 w 2382386"/>
                <a:gd name="connsiteY15" fmla="*/ 196239 h 2305247"/>
                <a:gd name="connsiteX16" fmla="*/ 768637 w 2382386"/>
                <a:gd name="connsiteY16" fmla="*/ 0 h 2305247"/>
                <a:gd name="connsiteX17" fmla="*/ 0 w 2382386"/>
                <a:gd name="connsiteY17" fmla="*/ 1114055 h 2305247"/>
                <a:gd name="connsiteX18" fmla="*/ 1191193 w 2382386"/>
                <a:gd name="connsiteY18" fmla="*/ 2305248 h 2305247"/>
                <a:gd name="connsiteX19" fmla="*/ 2382386 w 2382386"/>
                <a:gd name="connsiteY19" fmla="*/ 1114055 h 2305247"/>
                <a:gd name="connsiteX20" fmla="*/ 1613719 w 2382386"/>
                <a:gd name="connsiteY20" fmla="*/ 0 h 2305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386" h="2305247">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2" name="Graphic 17">
              <a:extLst>
                <a:ext uri="{FF2B5EF4-FFF2-40B4-BE49-F238E27FC236}">
                  <a16:creationId xmlns:a16="http://schemas.microsoft.com/office/drawing/2014/main" id="{11347CE7-3994-4114-A0FF-31E477D1388D}"/>
                </a:ext>
              </a:extLst>
            </p:cNvPr>
            <p:cNvSpPr/>
            <p:nvPr/>
          </p:nvSpPr>
          <p:spPr>
            <a:xfrm>
              <a:off x="1302327" y="3295434"/>
              <a:ext cx="861065" cy="273377"/>
            </a:xfrm>
            <a:custGeom>
              <a:avLst/>
              <a:gdLst>
                <a:gd name="connsiteX0" fmla="*/ 29383 w 845111"/>
                <a:gd name="connsiteY0" fmla="*/ 260315 h 273377"/>
                <a:gd name="connsiteX1" fmla="*/ 422556 w 845111"/>
                <a:gd name="connsiteY1" fmla="*/ 181005 h 273377"/>
                <a:gd name="connsiteX2" fmla="*/ 815699 w 845111"/>
                <a:gd name="connsiteY2" fmla="*/ 260315 h 273377"/>
                <a:gd name="connsiteX3" fmla="*/ 845112 w 845111"/>
                <a:gd name="connsiteY3" fmla="*/ 273378 h 273377"/>
                <a:gd name="connsiteX4" fmla="*/ 845112 w 845111"/>
                <a:gd name="connsiteY4" fmla="*/ 77138 h 273377"/>
                <a:gd name="connsiteX5" fmla="*/ 422556 w 845111"/>
                <a:gd name="connsiteY5" fmla="*/ 0 h 273377"/>
                <a:gd name="connsiteX6" fmla="*/ 0 w 845111"/>
                <a:gd name="connsiteY6" fmla="*/ 77138 h 273377"/>
                <a:gd name="connsiteX7" fmla="*/ 0 w 845111"/>
                <a:gd name="connsiteY7" fmla="*/ 273378 h 273377"/>
                <a:gd name="connsiteX8" fmla="*/ 29383 w 845111"/>
                <a:gd name="connsiteY8" fmla="*/ 260315 h 27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111" h="273377">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w="3014" cap="flat">
              <a:noFill/>
              <a:prstDash val="solid"/>
              <a:miter/>
            </a:ln>
          </p:spPr>
          <p:txBody>
            <a:bodyPr rtlCol="0" anchor="ctr"/>
            <a:lstStyle/>
            <a:p>
              <a:endParaRPr lang="en-US" dirty="0"/>
            </a:p>
          </p:txBody>
        </p:sp>
      </p:grpSp>
      <p:grpSp>
        <p:nvGrpSpPr>
          <p:cNvPr id="24" name="Graphic 19">
            <a:extLst>
              <a:ext uri="{FF2B5EF4-FFF2-40B4-BE49-F238E27FC236}">
                <a16:creationId xmlns:a16="http://schemas.microsoft.com/office/drawing/2014/main" id="{C3274E2D-7322-450D-B329-E7F0484211FE}"/>
              </a:ext>
              <a:ext uri="{C183D7F6-B498-43B3-948B-1728B52AA6E4}">
                <adec:decorative xmlns:adec="http://schemas.microsoft.com/office/drawing/2017/decorative" val="1"/>
              </a:ext>
            </a:extLst>
          </p:cNvPr>
          <p:cNvGrpSpPr/>
          <p:nvPr/>
        </p:nvGrpSpPr>
        <p:grpSpPr>
          <a:xfrm>
            <a:off x="3508460" y="1880822"/>
            <a:ext cx="1822574" cy="1822574"/>
            <a:chOff x="3228554" y="3295434"/>
            <a:chExt cx="2382386" cy="2382386"/>
          </a:xfrm>
        </p:grpSpPr>
        <p:sp>
          <p:nvSpPr>
            <p:cNvPr id="25" name="Graphic 19">
              <a:extLst>
                <a:ext uri="{FF2B5EF4-FFF2-40B4-BE49-F238E27FC236}">
                  <a16:creationId xmlns:a16="http://schemas.microsoft.com/office/drawing/2014/main" id="{22BB1AEA-648A-428A-A5AB-7ABD13965AB1}"/>
                </a:ext>
              </a:extLst>
            </p:cNvPr>
            <p:cNvSpPr/>
            <p:nvPr/>
          </p:nvSpPr>
          <p:spPr>
            <a:xfrm>
              <a:off x="3228554" y="3295434"/>
              <a:ext cx="2382386" cy="2382386"/>
            </a:xfrm>
            <a:custGeom>
              <a:avLst/>
              <a:gdLst>
                <a:gd name="connsiteX0" fmla="*/ 2201351 w 2382386"/>
                <a:gd name="connsiteY0" fmla="*/ 1191193 h 2382386"/>
                <a:gd name="connsiteX1" fmla="*/ 2122041 w 2382386"/>
                <a:gd name="connsiteY1" fmla="*/ 1584336 h 2382386"/>
                <a:gd name="connsiteX2" fmla="*/ 1905469 w 2382386"/>
                <a:gd name="connsiteY2" fmla="*/ 1905499 h 2382386"/>
                <a:gd name="connsiteX3" fmla="*/ 1584306 w 2382386"/>
                <a:gd name="connsiteY3" fmla="*/ 2122071 h 2382386"/>
                <a:gd name="connsiteX4" fmla="*/ 1191163 w 2382386"/>
                <a:gd name="connsiteY4" fmla="*/ 2201381 h 2382386"/>
                <a:gd name="connsiteX5" fmla="*/ 798020 w 2382386"/>
                <a:gd name="connsiteY5" fmla="*/ 2122071 h 2382386"/>
                <a:gd name="connsiteX6" fmla="*/ 476857 w 2382386"/>
                <a:gd name="connsiteY6" fmla="*/ 1905499 h 2382386"/>
                <a:gd name="connsiteX7" fmla="*/ 260285 w 2382386"/>
                <a:gd name="connsiteY7" fmla="*/ 1584336 h 2382386"/>
                <a:gd name="connsiteX8" fmla="*/ 181005 w 2382386"/>
                <a:gd name="connsiteY8" fmla="*/ 1191193 h 2382386"/>
                <a:gd name="connsiteX9" fmla="*/ 260315 w 2382386"/>
                <a:gd name="connsiteY9" fmla="*/ 798051 h 2382386"/>
                <a:gd name="connsiteX10" fmla="*/ 476888 w 2382386"/>
                <a:gd name="connsiteY10" fmla="*/ 476888 h 2382386"/>
                <a:gd name="connsiteX11" fmla="*/ 768637 w 2382386"/>
                <a:gd name="connsiteY11" fmla="*/ 273378 h 2382386"/>
                <a:gd name="connsiteX12" fmla="*/ 798051 w 2382386"/>
                <a:gd name="connsiteY12" fmla="*/ 260315 h 2382386"/>
                <a:gd name="connsiteX13" fmla="*/ 1191193 w 2382386"/>
                <a:gd name="connsiteY13" fmla="*/ 181005 h 2382386"/>
                <a:gd name="connsiteX14" fmla="*/ 1584336 w 2382386"/>
                <a:gd name="connsiteY14" fmla="*/ 260315 h 2382386"/>
                <a:gd name="connsiteX15" fmla="*/ 1613749 w 2382386"/>
                <a:gd name="connsiteY15" fmla="*/ 273378 h 2382386"/>
                <a:gd name="connsiteX16" fmla="*/ 1613749 w 2382386"/>
                <a:gd name="connsiteY16" fmla="*/ 77138 h 2382386"/>
                <a:gd name="connsiteX17" fmla="*/ 1191193 w 2382386"/>
                <a:gd name="connsiteY17" fmla="*/ 0 h 2382386"/>
                <a:gd name="connsiteX18" fmla="*/ 768637 w 2382386"/>
                <a:gd name="connsiteY18" fmla="*/ 77138 h 2382386"/>
                <a:gd name="connsiteX19" fmla="*/ 0 w 2382386"/>
                <a:gd name="connsiteY19" fmla="*/ 1191193 h 2382386"/>
                <a:gd name="connsiteX20" fmla="*/ 1191193 w 2382386"/>
                <a:gd name="connsiteY20" fmla="*/ 2382386 h 2382386"/>
                <a:gd name="connsiteX21" fmla="*/ 2382386 w 2382386"/>
                <a:gd name="connsiteY21" fmla="*/ 1191193 h 2382386"/>
                <a:gd name="connsiteX22" fmla="*/ 2376534 w 2382386"/>
                <a:gd name="connsiteY22" fmla="*/ 1072454 h 2382386"/>
                <a:gd name="connsiteX23" fmla="*/ 2194473 w 2382386"/>
                <a:gd name="connsiteY23" fmla="*/ 1072454 h 2382386"/>
                <a:gd name="connsiteX24" fmla="*/ 2201351 w 2382386"/>
                <a:gd name="connsiteY24" fmla="*/ 1191193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82386" h="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6" name="Graphic 19">
              <a:extLst>
                <a:ext uri="{FF2B5EF4-FFF2-40B4-BE49-F238E27FC236}">
                  <a16:creationId xmlns:a16="http://schemas.microsoft.com/office/drawing/2014/main" id="{4FD12B93-6BE9-4848-9232-C173B66BEFCA}"/>
                </a:ext>
              </a:extLst>
            </p:cNvPr>
            <p:cNvSpPr/>
            <p:nvPr/>
          </p:nvSpPr>
          <p:spPr>
            <a:xfrm>
              <a:off x="4836606" y="3371529"/>
              <a:ext cx="760584" cy="995315"/>
            </a:xfrm>
            <a:custGeom>
              <a:avLst/>
              <a:gdLst>
                <a:gd name="connsiteX0" fmla="*/ 0 w 762784"/>
                <a:gd name="connsiteY0" fmla="*/ 0 h 995315"/>
                <a:gd name="connsiteX1" fmla="*/ 0 w 762784"/>
                <a:gd name="connsiteY1" fmla="*/ 0 h 995315"/>
                <a:gd name="connsiteX2" fmla="*/ 0 w 762784"/>
                <a:gd name="connsiteY2" fmla="*/ 196239 h 995315"/>
                <a:gd name="connsiteX3" fmla="*/ 0 w 762784"/>
                <a:gd name="connsiteY3" fmla="*/ 196239 h 995315"/>
                <a:gd name="connsiteX4" fmla="*/ 291750 w 762784"/>
                <a:gd name="connsiteY4" fmla="*/ 399749 h 995315"/>
                <a:gd name="connsiteX5" fmla="*/ 508322 w 762784"/>
                <a:gd name="connsiteY5" fmla="*/ 720912 h 995315"/>
                <a:gd name="connsiteX6" fmla="*/ 580724 w 762784"/>
                <a:gd name="connsiteY6" fmla="*/ 995316 h 995315"/>
                <a:gd name="connsiteX7" fmla="*/ 762785 w 762784"/>
                <a:gd name="connsiteY7" fmla="*/ 995316 h 995315"/>
                <a:gd name="connsiteX8" fmla="*/ 0 w 762784"/>
                <a:gd name="connsiteY8" fmla="*/ 0 h 995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84" h="995315">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chemeClr val="accent6">
                <a:lumMod val="75000"/>
              </a:schemeClr>
            </a:solidFill>
            <a:ln w="3014" cap="flat">
              <a:noFill/>
              <a:prstDash val="solid"/>
              <a:miter/>
            </a:ln>
          </p:spPr>
          <p:txBody>
            <a:bodyPr rtlCol="0" anchor="ctr"/>
            <a:lstStyle/>
            <a:p>
              <a:endParaRPr lang="en-US" dirty="0"/>
            </a:p>
          </p:txBody>
        </p:sp>
      </p:grpSp>
      <p:grpSp>
        <p:nvGrpSpPr>
          <p:cNvPr id="27" name="Graphic 21">
            <a:extLst>
              <a:ext uri="{FF2B5EF4-FFF2-40B4-BE49-F238E27FC236}">
                <a16:creationId xmlns:a16="http://schemas.microsoft.com/office/drawing/2014/main" id="{48515CB0-1F54-4246-9205-AC1FA008E689}"/>
              </a:ext>
              <a:ext uri="{C183D7F6-B498-43B3-948B-1728B52AA6E4}">
                <adec:decorative xmlns:adec="http://schemas.microsoft.com/office/drawing/2017/decorative" val="1"/>
              </a:ext>
            </a:extLst>
          </p:cNvPr>
          <p:cNvGrpSpPr/>
          <p:nvPr/>
        </p:nvGrpSpPr>
        <p:grpSpPr>
          <a:xfrm>
            <a:off x="6191999" y="1880822"/>
            <a:ext cx="1822552" cy="1822574"/>
            <a:chOff x="5912082" y="3295434"/>
            <a:chExt cx="2382356" cy="2382386"/>
          </a:xfrm>
        </p:grpSpPr>
        <p:sp>
          <p:nvSpPr>
            <p:cNvPr id="28" name="Graphic 21">
              <a:extLst>
                <a:ext uri="{FF2B5EF4-FFF2-40B4-BE49-F238E27FC236}">
                  <a16:creationId xmlns:a16="http://schemas.microsoft.com/office/drawing/2014/main" id="{4488B693-6D14-4B14-8371-AA6BBFDCB674}"/>
                </a:ext>
              </a:extLst>
            </p:cNvPr>
            <p:cNvSpPr/>
            <p:nvPr/>
          </p:nvSpPr>
          <p:spPr>
            <a:xfrm>
              <a:off x="5912082" y="3295434"/>
              <a:ext cx="2376533" cy="2382386"/>
            </a:xfrm>
            <a:custGeom>
              <a:avLst/>
              <a:gdLst>
                <a:gd name="connsiteX0" fmla="*/ 1191193 w 2376533"/>
                <a:gd name="connsiteY0" fmla="*/ 2201351 h 2382386"/>
                <a:gd name="connsiteX1" fmla="*/ 798051 w 2376533"/>
                <a:gd name="connsiteY1" fmla="*/ 2122041 h 2382386"/>
                <a:gd name="connsiteX2" fmla="*/ 476888 w 2376533"/>
                <a:gd name="connsiteY2" fmla="*/ 1905469 h 2382386"/>
                <a:gd name="connsiteX3" fmla="*/ 260315 w 2376533"/>
                <a:gd name="connsiteY3" fmla="*/ 1584306 h 2382386"/>
                <a:gd name="connsiteX4" fmla="*/ 181005 w 2376533"/>
                <a:gd name="connsiteY4" fmla="*/ 1191193 h 2382386"/>
                <a:gd name="connsiteX5" fmla="*/ 260315 w 2376533"/>
                <a:gd name="connsiteY5" fmla="*/ 798051 h 2382386"/>
                <a:gd name="connsiteX6" fmla="*/ 476888 w 2376533"/>
                <a:gd name="connsiteY6" fmla="*/ 476888 h 2382386"/>
                <a:gd name="connsiteX7" fmla="*/ 768637 w 2376533"/>
                <a:gd name="connsiteY7" fmla="*/ 273378 h 2382386"/>
                <a:gd name="connsiteX8" fmla="*/ 798051 w 2376533"/>
                <a:gd name="connsiteY8" fmla="*/ 260315 h 2382386"/>
                <a:gd name="connsiteX9" fmla="*/ 1191193 w 2376533"/>
                <a:gd name="connsiteY9" fmla="*/ 181005 h 2382386"/>
                <a:gd name="connsiteX10" fmla="*/ 1584336 w 2376533"/>
                <a:gd name="connsiteY10" fmla="*/ 260315 h 2382386"/>
                <a:gd name="connsiteX11" fmla="*/ 1613749 w 2376533"/>
                <a:gd name="connsiteY11" fmla="*/ 273378 h 2382386"/>
                <a:gd name="connsiteX12" fmla="*/ 1905499 w 2376533"/>
                <a:gd name="connsiteY12" fmla="*/ 476888 h 2382386"/>
                <a:gd name="connsiteX13" fmla="*/ 2122071 w 2376533"/>
                <a:gd name="connsiteY13" fmla="*/ 798051 h 2382386"/>
                <a:gd name="connsiteX14" fmla="*/ 2194473 w 2376533"/>
                <a:gd name="connsiteY14" fmla="*/ 1072454 h 2382386"/>
                <a:gd name="connsiteX15" fmla="*/ 2376534 w 2376533"/>
                <a:gd name="connsiteY15" fmla="*/ 1072454 h 2382386"/>
                <a:gd name="connsiteX16" fmla="*/ 1613749 w 2376533"/>
                <a:gd name="connsiteY16" fmla="*/ 77138 h 2382386"/>
                <a:gd name="connsiteX17" fmla="*/ 1191193 w 2376533"/>
                <a:gd name="connsiteY17" fmla="*/ 0 h 2382386"/>
                <a:gd name="connsiteX18" fmla="*/ 768637 w 2376533"/>
                <a:gd name="connsiteY18" fmla="*/ 77138 h 2382386"/>
                <a:gd name="connsiteX19" fmla="*/ 0 w 2376533"/>
                <a:gd name="connsiteY19" fmla="*/ 1191193 h 2382386"/>
                <a:gd name="connsiteX20" fmla="*/ 1191193 w 2376533"/>
                <a:gd name="connsiteY20" fmla="*/ 2382386 h 2382386"/>
                <a:gd name="connsiteX21" fmla="*/ 1395668 w 2376533"/>
                <a:gd name="connsiteY21" fmla="*/ 2364889 h 2382386"/>
                <a:gd name="connsiteX22" fmla="*/ 1395668 w 2376533"/>
                <a:gd name="connsiteY22" fmla="*/ 2180747 h 2382386"/>
                <a:gd name="connsiteX23" fmla="*/ 1191193 w 2376533"/>
                <a:gd name="connsiteY23"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76533"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29" name="Graphic 21">
              <a:extLst>
                <a:ext uri="{FF2B5EF4-FFF2-40B4-BE49-F238E27FC236}">
                  <a16:creationId xmlns:a16="http://schemas.microsoft.com/office/drawing/2014/main" id="{88DB45DA-52F1-4715-B577-62F3689BDCA8}"/>
                </a:ext>
              </a:extLst>
            </p:cNvPr>
            <p:cNvSpPr/>
            <p:nvPr/>
          </p:nvSpPr>
          <p:spPr>
            <a:xfrm>
              <a:off x="7307720" y="4367886"/>
              <a:ext cx="986718" cy="1292435"/>
            </a:xfrm>
            <a:custGeom>
              <a:avLst/>
              <a:gdLst>
                <a:gd name="connsiteX0" fmla="*/ 986718 w 986718"/>
                <a:gd name="connsiteY0" fmla="*/ 118739 h 1292435"/>
                <a:gd name="connsiteX1" fmla="*/ 980866 w 986718"/>
                <a:gd name="connsiteY1" fmla="*/ 0 h 1292435"/>
                <a:gd name="connsiteX2" fmla="*/ 798805 w 986718"/>
                <a:gd name="connsiteY2" fmla="*/ 0 h 1292435"/>
                <a:gd name="connsiteX3" fmla="*/ 805713 w 986718"/>
                <a:gd name="connsiteY3" fmla="*/ 118739 h 1292435"/>
                <a:gd name="connsiteX4" fmla="*/ 726403 w 986718"/>
                <a:gd name="connsiteY4" fmla="*/ 511882 h 1292435"/>
                <a:gd name="connsiteX5" fmla="*/ 509830 w 986718"/>
                <a:gd name="connsiteY5" fmla="*/ 833045 h 1292435"/>
                <a:gd name="connsiteX6" fmla="*/ 188667 w 986718"/>
                <a:gd name="connsiteY6" fmla="*/ 1049617 h 1292435"/>
                <a:gd name="connsiteX7" fmla="*/ 0 w 986718"/>
                <a:gd name="connsiteY7" fmla="*/ 1108293 h 1292435"/>
                <a:gd name="connsiteX8" fmla="*/ 0 w 986718"/>
                <a:gd name="connsiteY8" fmla="*/ 1292435 h 1292435"/>
                <a:gd name="connsiteX9" fmla="*/ 986718 w 986718"/>
                <a:gd name="connsiteY9" fmla="*/ 118739 h 129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6718" h="1292435">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chemeClr val="accent1">
                <a:lumMod val="50000"/>
                <a:lumOff val="50000"/>
              </a:schemeClr>
            </a:solidFill>
            <a:ln w="3014" cap="flat">
              <a:noFill/>
              <a:prstDash val="solid"/>
              <a:miter/>
            </a:ln>
          </p:spPr>
          <p:txBody>
            <a:bodyPr rtlCol="0" anchor="ctr"/>
            <a:lstStyle/>
            <a:p>
              <a:endParaRPr lang="en-US" dirty="0"/>
            </a:p>
          </p:txBody>
        </p:sp>
      </p:grpSp>
      <p:grpSp>
        <p:nvGrpSpPr>
          <p:cNvPr id="30" name="Graphic 23">
            <a:extLst>
              <a:ext uri="{FF2B5EF4-FFF2-40B4-BE49-F238E27FC236}">
                <a16:creationId xmlns:a16="http://schemas.microsoft.com/office/drawing/2014/main" id="{C40853A7-FCBE-4866-B403-3823B9EA9D37}"/>
              </a:ext>
              <a:ext uri="{C183D7F6-B498-43B3-948B-1728B52AA6E4}">
                <adec:decorative xmlns:adec="http://schemas.microsoft.com/office/drawing/2017/decorative" val="1"/>
              </a:ext>
            </a:extLst>
          </p:cNvPr>
          <p:cNvGrpSpPr/>
          <p:nvPr/>
        </p:nvGrpSpPr>
        <p:grpSpPr>
          <a:xfrm>
            <a:off x="8875538" y="1880822"/>
            <a:ext cx="1822529" cy="1822574"/>
            <a:chOff x="8595609" y="3295434"/>
            <a:chExt cx="2382326" cy="2382386"/>
          </a:xfrm>
        </p:grpSpPr>
        <p:sp>
          <p:nvSpPr>
            <p:cNvPr id="31" name="Graphic 23">
              <a:extLst>
                <a:ext uri="{FF2B5EF4-FFF2-40B4-BE49-F238E27FC236}">
                  <a16:creationId xmlns:a16="http://schemas.microsoft.com/office/drawing/2014/main" id="{55F11AC1-6BB9-4D2B-9BF0-3D1551F78095}"/>
                </a:ext>
              </a:extLst>
            </p:cNvPr>
            <p:cNvSpPr/>
            <p:nvPr/>
          </p:nvSpPr>
          <p:spPr>
            <a:xfrm>
              <a:off x="9991247" y="3313021"/>
              <a:ext cx="986688" cy="2347331"/>
            </a:xfrm>
            <a:custGeom>
              <a:avLst/>
              <a:gdLst>
                <a:gd name="connsiteX0" fmla="*/ 980866 w 986688"/>
                <a:gd name="connsiteY0" fmla="*/ 1054866 h 2347331"/>
                <a:gd name="connsiteX1" fmla="*/ 218081 w 986688"/>
                <a:gd name="connsiteY1" fmla="*/ 59551 h 2347331"/>
                <a:gd name="connsiteX2" fmla="*/ 0 w 986688"/>
                <a:gd name="connsiteY2" fmla="*/ 0 h 2347331"/>
                <a:gd name="connsiteX3" fmla="*/ 0 w 986688"/>
                <a:gd name="connsiteY3" fmla="*/ 184082 h 2347331"/>
                <a:gd name="connsiteX4" fmla="*/ 188667 w 986688"/>
                <a:gd name="connsiteY4" fmla="*/ 242758 h 2347331"/>
                <a:gd name="connsiteX5" fmla="*/ 218081 w 986688"/>
                <a:gd name="connsiteY5" fmla="*/ 255820 h 2347331"/>
                <a:gd name="connsiteX6" fmla="*/ 509830 w 986688"/>
                <a:gd name="connsiteY6" fmla="*/ 459330 h 2347331"/>
                <a:gd name="connsiteX7" fmla="*/ 726403 w 986688"/>
                <a:gd name="connsiteY7" fmla="*/ 780493 h 2347331"/>
                <a:gd name="connsiteX8" fmla="*/ 798805 w 986688"/>
                <a:gd name="connsiteY8" fmla="*/ 1054897 h 2347331"/>
                <a:gd name="connsiteX9" fmla="*/ 805713 w 986688"/>
                <a:gd name="connsiteY9" fmla="*/ 1173636 h 2347331"/>
                <a:gd name="connsiteX10" fmla="*/ 726403 w 986688"/>
                <a:gd name="connsiteY10" fmla="*/ 1566778 h 2347331"/>
                <a:gd name="connsiteX11" fmla="*/ 509830 w 986688"/>
                <a:gd name="connsiteY11" fmla="*/ 1887941 h 2347331"/>
                <a:gd name="connsiteX12" fmla="*/ 188667 w 986688"/>
                <a:gd name="connsiteY12" fmla="*/ 2104514 h 2347331"/>
                <a:gd name="connsiteX13" fmla="*/ 0 w 986688"/>
                <a:gd name="connsiteY13" fmla="*/ 2163190 h 2347331"/>
                <a:gd name="connsiteX14" fmla="*/ 0 w 986688"/>
                <a:gd name="connsiteY14" fmla="*/ 2347332 h 2347331"/>
                <a:gd name="connsiteX15" fmla="*/ 986688 w 986688"/>
                <a:gd name="connsiteY15" fmla="*/ 1173666 h 2347331"/>
                <a:gd name="connsiteX16" fmla="*/ 980866 w 986688"/>
                <a:gd name="connsiteY16" fmla="*/ 1054866 h 2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86688" h="2347331">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chemeClr val="bg1">
                <a:lumMod val="95000"/>
              </a:schemeClr>
            </a:solidFill>
            <a:ln w="3014" cap="flat">
              <a:noFill/>
              <a:prstDash val="solid"/>
              <a:miter/>
            </a:ln>
          </p:spPr>
          <p:txBody>
            <a:bodyPr rtlCol="0" anchor="ctr"/>
            <a:lstStyle/>
            <a:p>
              <a:endParaRPr lang="en-US" dirty="0"/>
            </a:p>
          </p:txBody>
        </p:sp>
        <p:sp>
          <p:nvSpPr>
            <p:cNvPr id="32" name="Graphic 23">
              <a:extLst>
                <a:ext uri="{FF2B5EF4-FFF2-40B4-BE49-F238E27FC236}">
                  <a16:creationId xmlns:a16="http://schemas.microsoft.com/office/drawing/2014/main" id="{70EACCA0-807F-4040-BB88-BF740957326E}"/>
                </a:ext>
              </a:extLst>
            </p:cNvPr>
            <p:cNvSpPr/>
            <p:nvPr/>
          </p:nvSpPr>
          <p:spPr>
            <a:xfrm>
              <a:off x="8595609" y="3295434"/>
              <a:ext cx="1395668" cy="2382386"/>
            </a:xfrm>
            <a:custGeom>
              <a:avLst/>
              <a:gdLst>
                <a:gd name="connsiteX0" fmla="*/ 1191193 w 1395668"/>
                <a:gd name="connsiteY0" fmla="*/ 2201351 h 2382386"/>
                <a:gd name="connsiteX1" fmla="*/ 798051 w 1395668"/>
                <a:gd name="connsiteY1" fmla="*/ 2122041 h 2382386"/>
                <a:gd name="connsiteX2" fmla="*/ 476888 w 1395668"/>
                <a:gd name="connsiteY2" fmla="*/ 1905469 h 2382386"/>
                <a:gd name="connsiteX3" fmla="*/ 260315 w 1395668"/>
                <a:gd name="connsiteY3" fmla="*/ 1584306 h 2382386"/>
                <a:gd name="connsiteX4" fmla="*/ 181005 w 1395668"/>
                <a:gd name="connsiteY4" fmla="*/ 1191193 h 2382386"/>
                <a:gd name="connsiteX5" fmla="*/ 260315 w 1395668"/>
                <a:gd name="connsiteY5" fmla="*/ 798051 h 2382386"/>
                <a:gd name="connsiteX6" fmla="*/ 476888 w 1395668"/>
                <a:gd name="connsiteY6" fmla="*/ 476888 h 2382386"/>
                <a:gd name="connsiteX7" fmla="*/ 768637 w 1395668"/>
                <a:gd name="connsiteY7" fmla="*/ 273378 h 2382386"/>
                <a:gd name="connsiteX8" fmla="*/ 798051 w 1395668"/>
                <a:gd name="connsiteY8" fmla="*/ 260315 h 2382386"/>
                <a:gd name="connsiteX9" fmla="*/ 1191193 w 1395668"/>
                <a:gd name="connsiteY9" fmla="*/ 181005 h 2382386"/>
                <a:gd name="connsiteX10" fmla="*/ 1395668 w 1395668"/>
                <a:gd name="connsiteY10" fmla="*/ 201639 h 2382386"/>
                <a:gd name="connsiteX11" fmla="*/ 1395668 w 1395668"/>
                <a:gd name="connsiteY11" fmla="*/ 17557 h 2382386"/>
                <a:gd name="connsiteX12" fmla="*/ 1191193 w 1395668"/>
                <a:gd name="connsiteY12" fmla="*/ 0 h 2382386"/>
                <a:gd name="connsiteX13" fmla="*/ 768637 w 1395668"/>
                <a:gd name="connsiteY13" fmla="*/ 77138 h 2382386"/>
                <a:gd name="connsiteX14" fmla="*/ 0 w 1395668"/>
                <a:gd name="connsiteY14" fmla="*/ 1191193 h 2382386"/>
                <a:gd name="connsiteX15" fmla="*/ 1191193 w 1395668"/>
                <a:gd name="connsiteY15" fmla="*/ 2382386 h 2382386"/>
                <a:gd name="connsiteX16" fmla="*/ 1395668 w 1395668"/>
                <a:gd name="connsiteY16" fmla="*/ 2364889 h 2382386"/>
                <a:gd name="connsiteX17" fmla="*/ 1395668 w 1395668"/>
                <a:gd name="connsiteY17" fmla="*/ 2180747 h 2382386"/>
                <a:gd name="connsiteX18" fmla="*/ 1191193 w 1395668"/>
                <a:gd name="connsiteY18" fmla="*/ 2201351 h 2382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5668" h="2382386">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w="3014"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8168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A6AD16E-8FB5-4AC7-941E-313FBED6044E}"/>
              </a:ext>
            </a:extLst>
          </p:cNvPr>
          <p:cNvSpPr>
            <a:spLocks noGrp="1"/>
          </p:cNvSpPr>
          <p:nvPr>
            <p:ph type="title"/>
          </p:nvPr>
        </p:nvSpPr>
        <p:spPr>
          <a:xfrm>
            <a:off x="5679441" y="1259911"/>
            <a:ext cx="5124189" cy="492302"/>
          </a:xfrm>
        </p:spPr>
        <p:txBody>
          <a:bodyPr/>
          <a:lstStyle/>
          <a:p>
            <a:r>
              <a:rPr lang="en-US" dirty="0"/>
              <a:t>Summary</a:t>
            </a:r>
          </a:p>
        </p:txBody>
      </p:sp>
      <p:sp>
        <p:nvSpPr>
          <p:cNvPr id="22" name="Text Placeholder 21">
            <a:extLst>
              <a:ext uri="{FF2B5EF4-FFF2-40B4-BE49-F238E27FC236}">
                <a16:creationId xmlns:a16="http://schemas.microsoft.com/office/drawing/2014/main" id="{A3F3E4C8-A3E9-4D1E-AAF8-A6C4EF21F04E}"/>
              </a:ext>
            </a:extLst>
          </p:cNvPr>
          <p:cNvSpPr>
            <a:spLocks noGrp="1"/>
          </p:cNvSpPr>
          <p:nvPr>
            <p:ph type="body" sz="quarter" idx="14"/>
          </p:nvPr>
        </p:nvSpPr>
        <p:spPr>
          <a:xfrm>
            <a:off x="5679441" y="1752212"/>
            <a:ext cx="4856479" cy="2413388"/>
          </a:xfrm>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11" name="Footer Placeholder 10">
            <a:extLst>
              <a:ext uri="{FF2B5EF4-FFF2-40B4-BE49-F238E27FC236}">
                <a16:creationId xmlns:a16="http://schemas.microsoft.com/office/drawing/2014/main" id="{A2EB208E-E68C-4B43-8AD1-6B9A7F5F5BF5}"/>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312822BD-8CF7-4472-A607-0DD012817DB6}"/>
              </a:ext>
            </a:extLst>
          </p:cNvPr>
          <p:cNvSpPr>
            <a:spLocks noGrp="1"/>
          </p:cNvSpPr>
          <p:nvPr>
            <p:ph type="sldNum" sz="quarter" idx="4"/>
          </p:nvPr>
        </p:nvSpPr>
        <p:spPr>
          <a:xfrm>
            <a:off x="11519019" y="3164804"/>
            <a:ext cx="545911" cy="580029"/>
          </a:xfrm>
        </p:spPr>
        <p:txBody>
          <a:bodyPr/>
          <a:lstStyle/>
          <a:p>
            <a:fld id="{FEA145A6-660C-42A7-85AF-AF42E3C0A892}" type="slidenum">
              <a:rPr lang="en-US" smtClean="0"/>
              <a:pPr/>
              <a:t>19</a:t>
            </a:fld>
            <a:endParaRPr lang="en-US" dirty="0"/>
          </a:p>
        </p:txBody>
      </p:sp>
      <p:sp>
        <p:nvSpPr>
          <p:cNvPr id="42" name="Date Placeholder 41">
            <a:extLst>
              <a:ext uri="{FF2B5EF4-FFF2-40B4-BE49-F238E27FC236}">
                <a16:creationId xmlns:a16="http://schemas.microsoft.com/office/drawing/2014/main" id="{58C1F07E-94CC-45BF-8EE6-8CD7BD89CE54}"/>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46034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4579970" cy="538038"/>
          </a:xfrm>
        </p:spPr>
        <p:txBody>
          <a:bodyPr/>
          <a:lstStyle/>
          <a:p>
            <a:r>
              <a:rPr lang="en-US" dirty="0"/>
              <a:t>About the project</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34661" y="2747550"/>
            <a:ext cx="5309918" cy="2872039"/>
          </a:xfrm>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Cordia New" panose="020B0304020202020204" pitchFamily="34" charset="-34"/>
              </a:rPr>
              <a:t>Satya's primary mission is to assist HR professionals in navigating the complex world of resumes, recommendation letters, and professional networks. By leveraging advanced AI techniques, Satya aims to uncover hidden patterns, verify credentials, and provide insightful analysis beyond surface-level information.</a:t>
            </a: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34575" y="1425649"/>
            <a:ext cx="2770499"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May 21, 20XX</a:t>
            </a:r>
          </a:p>
        </p:txBody>
      </p:sp>
      <p:pic>
        <p:nvPicPr>
          <p:cNvPr id="5" name="Picture Placeholder 4">
            <a:extLst>
              <a:ext uri="{FF2B5EF4-FFF2-40B4-BE49-F238E27FC236}">
                <a16:creationId xmlns:a16="http://schemas.microsoft.com/office/drawing/2014/main" id="{9688EBD3-1AD2-FFBF-C561-9A56558E9DDF}"/>
              </a:ext>
            </a:extLst>
          </p:cNvPr>
          <p:cNvPicPr>
            <a:picLocks noGrp="1" noChangeAspect="1"/>
          </p:cNvPicPr>
          <p:nvPr>
            <p:ph type="pic" sz="quarter" idx="13"/>
          </p:nvPr>
        </p:nvPicPr>
        <p:blipFill>
          <a:blip r:embed="rId2"/>
          <a:srcRect t="923" b="923"/>
          <a:stretch>
            <a:fillRect/>
          </a:stretch>
        </p:blipFill>
        <p:spPr>
          <a:xfrm>
            <a:off x="7672020" y="1433034"/>
            <a:ext cx="3527091" cy="3463540"/>
          </a:xfrm>
        </p:spPr>
      </p:pic>
    </p:spTree>
    <p:extLst>
      <p:ext uri="{BB962C8B-B14F-4D97-AF65-F5344CB8AC3E}">
        <p14:creationId xmlns:p14="http://schemas.microsoft.com/office/powerpoint/2010/main" val="2184235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21" name="Footer Placeholder 20">
            <a:extLst>
              <a:ext uri="{FF2B5EF4-FFF2-40B4-BE49-F238E27FC236}">
                <a16:creationId xmlns:a16="http://schemas.microsoft.com/office/drawing/2014/main" id="{3C259BDD-35DF-471C-9AF0-858004861761}"/>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22" name="Slide Number Placeholder 21">
            <a:extLst>
              <a:ext uri="{FF2B5EF4-FFF2-40B4-BE49-F238E27FC236}">
                <a16:creationId xmlns:a16="http://schemas.microsoft.com/office/drawing/2014/main" id="{D185F1A6-517F-4333-A04B-A1833CCBA40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14" name="Date Placeholder 13">
            <a:extLst>
              <a:ext uri="{FF2B5EF4-FFF2-40B4-BE49-F238E27FC236}">
                <a16:creationId xmlns:a16="http://schemas.microsoft.com/office/drawing/2014/main" id="{A6332EFB-A5F4-469F-9C70-AB8197068B1A}"/>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806944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7331950" cy="667498"/>
          </a:xfrm>
        </p:spPr>
        <p:txBody>
          <a:bodyPr/>
          <a:lstStyle/>
          <a:p>
            <a:r>
              <a:rPr lang="en-US" dirty="0"/>
              <a:t>Fraud detection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3020333" y="1696751"/>
            <a:ext cx="2556579" cy="365125"/>
          </a:xfrm>
        </p:spPr>
        <p:txBody>
          <a:bodyPr/>
          <a:lstStyle/>
          <a:p>
            <a:r>
              <a:rPr lang="en-US" sz="2000" dirty="0"/>
              <a:t>Vague Phrases</a:t>
            </a:r>
          </a:p>
        </p:txBody>
      </p:sp>
      <p:sp>
        <p:nvSpPr>
          <p:cNvPr id="42" name="Text Placeholder 41">
            <a:extLst>
              <a:ext uri="{FF2B5EF4-FFF2-40B4-BE49-F238E27FC236}">
                <a16:creationId xmlns:a16="http://schemas.microsoft.com/office/drawing/2014/main" id="{933753EF-34D5-413D-B330-9D63C1E264BB}"/>
              </a:ext>
            </a:extLst>
          </p:cNvPr>
          <p:cNvSpPr>
            <a:spLocks noGrp="1"/>
          </p:cNvSpPr>
          <p:nvPr>
            <p:ph type="body" sz="quarter" idx="15"/>
          </p:nvPr>
        </p:nvSpPr>
        <p:spPr>
          <a:xfrm>
            <a:off x="3159480" y="2107612"/>
            <a:ext cx="2556579" cy="1328236"/>
          </a:xfrm>
        </p:spPr>
        <p:txBody>
          <a:bodyPr/>
          <a:lstStyle/>
          <a:p>
            <a:r>
              <a:rPr lang="en-US" sz="1600" dirty="0"/>
              <a:t>Identify phrases that overstate qualifications or show lack of experience</a:t>
            </a:r>
          </a:p>
        </p:txBody>
      </p:sp>
      <p:sp>
        <p:nvSpPr>
          <p:cNvPr id="13" name="Text Placeholder 12">
            <a:extLst>
              <a:ext uri="{FF2B5EF4-FFF2-40B4-BE49-F238E27FC236}">
                <a16:creationId xmlns:a16="http://schemas.microsoft.com/office/drawing/2014/main" id="{DE843243-D5AF-4FB8-A0B6-47BAF2CEE0EC}"/>
              </a:ext>
            </a:extLst>
          </p:cNvPr>
          <p:cNvSpPr>
            <a:spLocks noGrp="1"/>
          </p:cNvSpPr>
          <p:nvPr>
            <p:ph type="body" sz="quarter" idx="12"/>
          </p:nvPr>
        </p:nvSpPr>
        <p:spPr>
          <a:xfrm>
            <a:off x="7224435" y="1730433"/>
            <a:ext cx="3241135" cy="346990"/>
          </a:xfrm>
        </p:spPr>
        <p:txBody>
          <a:bodyPr/>
          <a:lstStyle/>
          <a:p>
            <a:r>
              <a:rPr lang="en-US" sz="2000" dirty="0"/>
              <a:t>Authenticity of LoRs</a:t>
            </a:r>
          </a:p>
        </p:txBody>
      </p:sp>
      <p:sp>
        <p:nvSpPr>
          <p:cNvPr id="14" name="Text Placeholder 13">
            <a:extLst>
              <a:ext uri="{FF2B5EF4-FFF2-40B4-BE49-F238E27FC236}">
                <a16:creationId xmlns:a16="http://schemas.microsoft.com/office/drawing/2014/main" id="{D656B4F7-80AA-4955-8984-D9DA3B536EBF}"/>
              </a:ext>
            </a:extLst>
          </p:cNvPr>
          <p:cNvSpPr>
            <a:spLocks noGrp="1"/>
          </p:cNvSpPr>
          <p:nvPr>
            <p:ph type="body" sz="quarter" idx="13"/>
          </p:nvPr>
        </p:nvSpPr>
        <p:spPr>
          <a:xfrm>
            <a:off x="7388106" y="2077029"/>
            <a:ext cx="2690171" cy="1291081"/>
          </a:xfrm>
        </p:spPr>
        <p:txBody>
          <a:bodyPr/>
          <a:lstStyle/>
          <a:p>
            <a:r>
              <a:rPr lang="en-US" sz="1600" dirty="0"/>
              <a:t>Check specificity of recommendation and flag use of embellished statements</a:t>
            </a:r>
          </a:p>
        </p:txBody>
      </p:sp>
      <p:sp>
        <p:nvSpPr>
          <p:cNvPr id="45" name="Text Placeholder 44">
            <a:extLst>
              <a:ext uri="{FF2B5EF4-FFF2-40B4-BE49-F238E27FC236}">
                <a16:creationId xmlns:a16="http://schemas.microsoft.com/office/drawing/2014/main" id="{23B5DB8F-544D-4B8A-98F5-10157CB5781F}"/>
              </a:ext>
            </a:extLst>
          </p:cNvPr>
          <p:cNvSpPr>
            <a:spLocks noGrp="1"/>
          </p:cNvSpPr>
          <p:nvPr>
            <p:ph type="body" sz="quarter" idx="24"/>
          </p:nvPr>
        </p:nvSpPr>
        <p:spPr>
          <a:xfrm>
            <a:off x="3020333" y="3349957"/>
            <a:ext cx="3917181" cy="363928"/>
          </a:xfrm>
        </p:spPr>
        <p:txBody>
          <a:bodyPr/>
          <a:lstStyle/>
          <a:p>
            <a:r>
              <a:rPr lang="en-US" sz="2000" dirty="0"/>
              <a:t>Reciprocal Endorsements</a:t>
            </a:r>
          </a:p>
        </p:txBody>
      </p:sp>
      <p:sp>
        <p:nvSpPr>
          <p:cNvPr id="71" name="Text Placeholder 70">
            <a:extLst>
              <a:ext uri="{FF2B5EF4-FFF2-40B4-BE49-F238E27FC236}">
                <a16:creationId xmlns:a16="http://schemas.microsoft.com/office/drawing/2014/main" id="{6DC1492D-B4FC-4834-8463-9F39FDB78181}"/>
              </a:ext>
            </a:extLst>
          </p:cNvPr>
          <p:cNvSpPr>
            <a:spLocks noGrp="1"/>
          </p:cNvSpPr>
          <p:nvPr>
            <p:ph type="body" sz="quarter" idx="19"/>
          </p:nvPr>
        </p:nvSpPr>
        <p:spPr>
          <a:xfrm>
            <a:off x="3159480" y="3772400"/>
            <a:ext cx="2853694" cy="1328236"/>
          </a:xfrm>
        </p:spPr>
        <p:txBody>
          <a:bodyPr/>
          <a:lstStyle/>
          <a:p>
            <a:r>
              <a:rPr lang="en-US" sz="1600" dirty="0"/>
              <a:t>Look for recursive endorsements to identify connections endorsing each other for competitive gain </a:t>
            </a:r>
          </a:p>
        </p:txBody>
      </p:sp>
      <p:sp>
        <p:nvSpPr>
          <p:cNvPr id="43" name="Text Placeholder 42">
            <a:extLst>
              <a:ext uri="{FF2B5EF4-FFF2-40B4-BE49-F238E27FC236}">
                <a16:creationId xmlns:a16="http://schemas.microsoft.com/office/drawing/2014/main" id="{F1C997B7-3BCB-422D-B850-6AD06C8FB9D1}"/>
              </a:ext>
            </a:extLst>
          </p:cNvPr>
          <p:cNvSpPr>
            <a:spLocks noGrp="1"/>
          </p:cNvSpPr>
          <p:nvPr>
            <p:ph type="body" sz="quarter" idx="23"/>
          </p:nvPr>
        </p:nvSpPr>
        <p:spPr>
          <a:xfrm>
            <a:off x="7224435" y="3344828"/>
            <a:ext cx="3742730" cy="363928"/>
          </a:xfrm>
        </p:spPr>
        <p:txBody>
          <a:bodyPr/>
          <a:lstStyle/>
          <a:p>
            <a:r>
              <a:rPr lang="en-US" sz="2000" dirty="0"/>
              <a:t>Timeline Inconsistencies</a:t>
            </a:r>
          </a:p>
        </p:txBody>
      </p:sp>
      <p:sp>
        <p:nvSpPr>
          <p:cNvPr id="58" name="Text Placeholder 57">
            <a:extLst>
              <a:ext uri="{FF2B5EF4-FFF2-40B4-BE49-F238E27FC236}">
                <a16:creationId xmlns:a16="http://schemas.microsoft.com/office/drawing/2014/main" id="{82CC08AE-1854-427C-A409-844DADA8D46C}"/>
              </a:ext>
            </a:extLst>
          </p:cNvPr>
          <p:cNvSpPr>
            <a:spLocks noGrp="1"/>
          </p:cNvSpPr>
          <p:nvPr>
            <p:ph type="body" sz="quarter" idx="17"/>
          </p:nvPr>
        </p:nvSpPr>
        <p:spPr>
          <a:xfrm>
            <a:off x="7388107" y="3784574"/>
            <a:ext cx="2690170" cy="1291081"/>
          </a:xfrm>
        </p:spPr>
        <p:txBody>
          <a:bodyPr/>
          <a:lstStyle/>
          <a:p>
            <a:r>
              <a:rPr lang="en-US" sz="1600" dirty="0"/>
              <a:t>Evaluate the continuity and progress in a candidate’s career.</a:t>
            </a:r>
          </a:p>
        </p:txBody>
      </p:sp>
      <p:sp>
        <p:nvSpPr>
          <p:cNvPr id="6" name="Footer Placeholder 5">
            <a:extLst>
              <a:ext uri="{FF2B5EF4-FFF2-40B4-BE49-F238E27FC236}">
                <a16:creationId xmlns:a16="http://schemas.microsoft.com/office/drawing/2014/main" id="{B1F0E6E7-FE9E-4C88-8036-BAF0835CC4D8}"/>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3" name="Picture 2">
            <a:extLst>
              <a:ext uri="{FF2B5EF4-FFF2-40B4-BE49-F238E27FC236}">
                <a16:creationId xmlns:a16="http://schemas.microsoft.com/office/drawing/2014/main" id="{C26FDFD3-BEA8-9E0B-11D8-19FC7B4813DA}"/>
              </a:ext>
            </a:extLst>
          </p:cNvPr>
          <p:cNvPicPr>
            <a:picLocks noChangeAspect="1"/>
          </p:cNvPicPr>
          <p:nvPr/>
        </p:nvPicPr>
        <p:blipFill>
          <a:blip r:embed="rId3"/>
          <a:stretch>
            <a:fillRect/>
          </a:stretch>
        </p:blipFill>
        <p:spPr>
          <a:xfrm>
            <a:off x="6788116" y="5350347"/>
            <a:ext cx="5003858" cy="1328236"/>
          </a:xfrm>
          <a:prstGeom prst="rect">
            <a:avLst/>
          </a:prstGeom>
        </p:spPr>
      </p:pic>
      <p:sp>
        <p:nvSpPr>
          <p:cNvPr id="5" name="TextBox 4">
            <a:extLst>
              <a:ext uri="{FF2B5EF4-FFF2-40B4-BE49-F238E27FC236}">
                <a16:creationId xmlns:a16="http://schemas.microsoft.com/office/drawing/2014/main" id="{BE5B11D9-6E64-AEF1-5A69-1C2B67FA1ABC}"/>
              </a:ext>
            </a:extLst>
          </p:cNvPr>
          <p:cNvSpPr txBox="1"/>
          <p:nvPr/>
        </p:nvSpPr>
        <p:spPr>
          <a:xfrm>
            <a:off x="11081345" y="6375512"/>
            <a:ext cx="845031" cy="276999"/>
          </a:xfrm>
          <a:prstGeom prst="rect">
            <a:avLst/>
          </a:prstGeom>
          <a:noFill/>
        </p:spPr>
        <p:txBody>
          <a:bodyPr wrap="square" rtlCol="0">
            <a:spAutoFit/>
          </a:bodyPr>
          <a:lstStyle/>
          <a:p>
            <a:r>
              <a:rPr lang="en-US" sz="1200" dirty="0">
                <a:solidFill>
                  <a:schemeClr val="bg1"/>
                </a:solidFill>
                <a:hlinkClick r:id="rId4"/>
              </a:rPr>
              <a:t>LinkedIn</a:t>
            </a:r>
            <a:endParaRPr lang="en-US" sz="1200" dirty="0">
              <a:solidFill>
                <a:schemeClr val="bg1"/>
              </a:solidFill>
            </a:endParaRPr>
          </a:p>
        </p:txBody>
      </p:sp>
    </p:spTree>
    <p:extLst>
      <p:ext uri="{BB962C8B-B14F-4D97-AF65-F5344CB8AC3E}">
        <p14:creationId xmlns:p14="http://schemas.microsoft.com/office/powerpoint/2010/main" val="310950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3509716" y="1823625"/>
            <a:ext cx="4719884" cy="580030"/>
          </a:xfrm>
        </p:spPr>
        <p:txBody>
          <a:bodyPr/>
          <a:lstStyle/>
          <a:p>
            <a:r>
              <a:rPr lang="en-US" dirty="0"/>
              <a:t>Solution</a:t>
            </a:r>
          </a:p>
        </p:txBody>
      </p:sp>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a:stCxn id="15" idx="6"/>
            <a:endCxn id="20" idx="2"/>
          </p:cNvCxnSpPr>
          <p:nvPr/>
        </p:nvCxnSpPr>
        <p:spPr>
          <a:xfrm>
            <a:off x="2172245" y="3645383"/>
            <a:ext cx="7622284"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7BD30DD-1CDC-42FA-A173-F6CFB93D911B}"/>
              </a:ext>
              <a:ext uri="{C183D7F6-B498-43B3-948B-1728B52AA6E4}">
                <adec:decorative xmlns:adec="http://schemas.microsoft.com/office/drawing/2017/decorative" val="1"/>
              </a:ext>
            </a:extLst>
          </p:cNvPr>
          <p:cNvSpPr/>
          <p:nvPr/>
        </p:nvSpPr>
        <p:spPr>
          <a:xfrm>
            <a:off x="4085064"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FF16285-BEA6-47E3-8ECE-E17D4D08489A}"/>
              </a:ext>
              <a:ext uri="{C183D7F6-B498-43B3-948B-1728B52AA6E4}">
                <adec:decorative xmlns:adec="http://schemas.microsoft.com/office/drawing/2017/decorative" val="1"/>
              </a:ext>
            </a:extLst>
          </p:cNvPr>
          <p:cNvSpPr/>
          <p:nvPr/>
        </p:nvSpPr>
        <p:spPr>
          <a:xfrm>
            <a:off x="6943562" y="3174633"/>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3FF59E2B-8CF4-4F96-9F85-850F62E8736C}"/>
              </a:ext>
              <a:ext uri="{C183D7F6-B498-43B3-948B-1728B52AA6E4}">
                <adec:decorative xmlns:adec="http://schemas.microsoft.com/office/drawing/2017/decorative" val="1"/>
              </a:ext>
            </a:extLst>
          </p:cNvPr>
          <p:cNvSpPr/>
          <p:nvPr/>
        </p:nvSpPr>
        <p:spPr>
          <a:xfrm>
            <a:off x="9794529"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1226567" y="3172544"/>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1404658" y="3330145"/>
            <a:ext cx="603504" cy="603504"/>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379005" y="4230943"/>
            <a:ext cx="2640803" cy="365125"/>
          </a:xfrm>
        </p:spPr>
        <p:txBody>
          <a:bodyPr/>
          <a:lstStyle/>
          <a:p>
            <a:r>
              <a:rPr lang="en-US"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79005" y="4546458"/>
            <a:ext cx="2640803" cy="1616414"/>
          </a:xfrm>
        </p:spPr>
        <p:txBody>
          <a:bodyPr/>
          <a:lstStyle/>
          <a:p>
            <a:r>
              <a:rPr lang="en-US" dirty="0"/>
              <a:t>Organizations face significant risks from fraudulent claims, which can lead to poor hiring decisions and impact overall team performance.</a:t>
            </a:r>
          </a:p>
        </p:txBody>
      </p:sp>
      <p:pic>
        <p:nvPicPr>
          <p:cNvPr id="92" name="Picture Placeholder 91" descr="group of people icon">
            <a:extLst>
              <a:ext uri="{FF2B5EF4-FFF2-40B4-BE49-F238E27FC236}">
                <a16:creationId xmlns:a16="http://schemas.microsoft.com/office/drawing/2014/main" id="{B0B79D89-2FA7-4527-BF24-BD94083A08E6}"/>
              </a:ext>
            </a:extLst>
          </p:cNvPr>
          <p:cNvPicPr>
            <a:picLocks noGrp="1" noChangeAspect="1"/>
          </p:cNvPicPr>
          <p:nvPr>
            <p:ph type="pic" sz="quarter" idx="26"/>
          </p:nvPr>
        </p:nvPicPr>
        <p:blipFill>
          <a:blip r:embed="rId3"/>
          <a:srcRect/>
          <a:stretch>
            <a:fillRect/>
          </a:stretch>
        </p:blipFill>
        <p:spPr>
          <a:prstGeom prst="rect">
            <a:avLst/>
          </a:prstGeom>
        </p:spPr>
      </p:pic>
      <p:sp>
        <p:nvSpPr>
          <p:cNvPr id="31" name="Text Placeholder 30">
            <a:extLst>
              <a:ext uri="{FF2B5EF4-FFF2-40B4-BE49-F238E27FC236}">
                <a16:creationId xmlns:a16="http://schemas.microsoft.com/office/drawing/2014/main" id="{850A4385-C5CF-4BEE-B287-D3AC3C912861}"/>
              </a:ext>
            </a:extLst>
          </p:cNvPr>
          <p:cNvSpPr>
            <a:spLocks noGrp="1"/>
          </p:cNvSpPr>
          <p:nvPr>
            <p:ph type="body" sz="quarter" idx="22"/>
          </p:nvPr>
        </p:nvSpPr>
        <p:spPr>
          <a:xfrm>
            <a:off x="3237502" y="4234631"/>
            <a:ext cx="2640803" cy="365125"/>
          </a:xfrm>
        </p:spPr>
        <p:txBody>
          <a:bodyPr/>
          <a:lstStyle/>
          <a:p>
            <a:r>
              <a:rPr lang="en-US" dirty="0"/>
              <a:t>WHAT IT DOES</a:t>
            </a:r>
          </a:p>
        </p:txBody>
      </p:sp>
      <p:sp>
        <p:nvSpPr>
          <p:cNvPr id="28" name="Text Placeholder 27">
            <a:extLst>
              <a:ext uri="{FF2B5EF4-FFF2-40B4-BE49-F238E27FC236}">
                <a16:creationId xmlns:a16="http://schemas.microsoft.com/office/drawing/2014/main" id="{CC9C5A8F-500B-4089-A210-65BE40581FE1}"/>
              </a:ext>
            </a:extLst>
          </p:cNvPr>
          <p:cNvSpPr>
            <a:spLocks noGrp="1"/>
          </p:cNvSpPr>
          <p:nvPr>
            <p:ph type="body" sz="quarter" idx="15"/>
          </p:nvPr>
        </p:nvSpPr>
        <p:spPr>
          <a:xfrm>
            <a:off x="3237503" y="4550146"/>
            <a:ext cx="2640803" cy="1616414"/>
          </a:xfrm>
        </p:spPr>
        <p:txBody>
          <a:bodyPr/>
          <a:lstStyle/>
          <a:p>
            <a:r>
              <a:rPr lang="en-US" dirty="0"/>
              <a:t>Employ robust algorithms to scrutinize Resumes and identify fraud indicators. Provide an easy-to-use interface for screening and ranking candidates.</a:t>
            </a:r>
          </a:p>
        </p:txBody>
      </p:sp>
      <p:pic>
        <p:nvPicPr>
          <p:cNvPr id="93" name="Picture Placeholder 92" descr="piggy bank icon">
            <a:extLst>
              <a:ext uri="{FF2B5EF4-FFF2-40B4-BE49-F238E27FC236}">
                <a16:creationId xmlns:a16="http://schemas.microsoft.com/office/drawing/2014/main" id="{72B05E96-95BD-47EE-996E-6B2C14EBD1B4}"/>
              </a:ext>
            </a:extLst>
          </p:cNvPr>
          <p:cNvPicPr>
            <a:picLocks noGrp="1" noChangeAspect="1"/>
          </p:cNvPicPr>
          <p:nvPr>
            <p:ph type="pic" sz="quarter" idx="28"/>
          </p:nvPr>
        </p:nvPicPr>
        <p:blipFill>
          <a:blip r:embed="rId4"/>
          <a:srcRect/>
          <a:stretch>
            <a:fillRect/>
          </a:stretch>
        </p:blipFill>
        <p:spPr>
          <a:prstGeom prst="rect">
            <a:avLst/>
          </a:prstGeom>
        </p:spPr>
      </p:pic>
      <p:sp>
        <p:nvSpPr>
          <p:cNvPr id="32" name="Text Placeholder 31">
            <a:extLst>
              <a:ext uri="{FF2B5EF4-FFF2-40B4-BE49-F238E27FC236}">
                <a16:creationId xmlns:a16="http://schemas.microsoft.com/office/drawing/2014/main" id="{561059DA-EA8B-4860-B58D-BBFD6C2CFC5C}"/>
              </a:ext>
            </a:extLst>
          </p:cNvPr>
          <p:cNvSpPr>
            <a:spLocks noGrp="1"/>
          </p:cNvSpPr>
          <p:nvPr>
            <p:ph type="body" sz="quarter" idx="23"/>
          </p:nvPr>
        </p:nvSpPr>
        <p:spPr>
          <a:xfrm>
            <a:off x="6096000" y="4218499"/>
            <a:ext cx="2640803" cy="365125"/>
          </a:xfrm>
        </p:spPr>
        <p:txBody>
          <a:bodyPr/>
          <a:lstStyle/>
          <a:p>
            <a:r>
              <a:rPr lang="en-US" dirty="0"/>
              <a:t>FOR WHOM</a:t>
            </a:r>
          </a:p>
        </p:txBody>
      </p:sp>
      <p:sp>
        <p:nvSpPr>
          <p:cNvPr id="29" name="Text Placeholder 28">
            <a:extLst>
              <a:ext uri="{FF2B5EF4-FFF2-40B4-BE49-F238E27FC236}">
                <a16:creationId xmlns:a16="http://schemas.microsoft.com/office/drawing/2014/main" id="{491AC0FF-532B-4B36-BE1C-83B71D783B45}"/>
              </a:ext>
            </a:extLst>
          </p:cNvPr>
          <p:cNvSpPr>
            <a:spLocks noGrp="1"/>
          </p:cNvSpPr>
          <p:nvPr>
            <p:ph type="body" sz="quarter" idx="17"/>
          </p:nvPr>
        </p:nvSpPr>
        <p:spPr>
          <a:xfrm>
            <a:off x="6096000" y="4534014"/>
            <a:ext cx="2640803" cy="1616414"/>
          </a:xfrm>
        </p:spPr>
        <p:txBody>
          <a:bodyPr/>
          <a:lstStyle/>
          <a:p>
            <a:r>
              <a:rPr lang="en-US" dirty="0"/>
              <a:t>A large-scale platform targeting efficiency and authenticity in the hiring process via HRs and providing candidates with a fair opportunity to get ranked in their job applications.</a:t>
            </a:r>
          </a:p>
        </p:txBody>
      </p:sp>
      <p:pic>
        <p:nvPicPr>
          <p:cNvPr id="94" name="Picture Placeholder 93" descr="stack of papers icon">
            <a:extLst>
              <a:ext uri="{FF2B5EF4-FFF2-40B4-BE49-F238E27FC236}">
                <a16:creationId xmlns:a16="http://schemas.microsoft.com/office/drawing/2014/main" id="{8C7C9F51-16A3-43F8-8724-9F145C4AD51D}"/>
              </a:ext>
            </a:extLst>
          </p:cNvPr>
          <p:cNvPicPr>
            <a:picLocks noGrp="1" noChangeAspect="1"/>
          </p:cNvPicPr>
          <p:nvPr>
            <p:ph type="pic" sz="quarter" idx="27"/>
          </p:nvPr>
        </p:nvPicPr>
        <p:blipFill>
          <a:blip r:embed="rId5"/>
          <a:srcRect/>
          <a:stretch>
            <a:fillRect/>
          </a:stretch>
        </p:blipFill>
        <p:spPr>
          <a:prstGeom prst="rect">
            <a:avLst/>
          </a:prstGeom>
        </p:spPr>
      </p:pic>
      <p:sp>
        <p:nvSpPr>
          <p:cNvPr id="33" name="Text Placeholder 32">
            <a:extLst>
              <a:ext uri="{FF2B5EF4-FFF2-40B4-BE49-F238E27FC236}">
                <a16:creationId xmlns:a16="http://schemas.microsoft.com/office/drawing/2014/main" id="{921263C4-F13B-47F6-A4A0-816A8D261C29}"/>
              </a:ext>
            </a:extLst>
          </p:cNvPr>
          <p:cNvSpPr>
            <a:spLocks noGrp="1"/>
          </p:cNvSpPr>
          <p:nvPr>
            <p:ph type="body" sz="quarter" idx="24"/>
          </p:nvPr>
        </p:nvSpPr>
        <p:spPr>
          <a:xfrm>
            <a:off x="8946967" y="4218499"/>
            <a:ext cx="2640803" cy="365125"/>
          </a:xfrm>
        </p:spPr>
        <p:txBody>
          <a:bodyPr/>
          <a:lstStyle/>
          <a:p>
            <a:r>
              <a:rPr lang="en-US" dirty="0"/>
              <a:t>IMPACTS</a:t>
            </a:r>
          </a:p>
        </p:txBody>
      </p:sp>
      <p:sp>
        <p:nvSpPr>
          <p:cNvPr id="30" name="Text Placeholder 29">
            <a:extLst>
              <a:ext uri="{FF2B5EF4-FFF2-40B4-BE49-F238E27FC236}">
                <a16:creationId xmlns:a16="http://schemas.microsoft.com/office/drawing/2014/main" id="{D16C7B99-9723-4022-8904-97B66907F149}"/>
              </a:ext>
            </a:extLst>
          </p:cNvPr>
          <p:cNvSpPr>
            <a:spLocks noGrp="1"/>
          </p:cNvSpPr>
          <p:nvPr>
            <p:ph type="body" sz="quarter" idx="19"/>
          </p:nvPr>
        </p:nvSpPr>
        <p:spPr>
          <a:xfrm>
            <a:off x="8946967" y="4534014"/>
            <a:ext cx="2640803" cy="1616414"/>
          </a:xfrm>
        </p:spPr>
        <p:txBody>
          <a:bodyPr/>
          <a:lstStyle/>
          <a:p>
            <a:r>
              <a:rPr lang="en-US" dirty="0"/>
              <a:t>Reduce risk of frauds, enhance hiring quality, improve team </a:t>
            </a:r>
            <a:r>
              <a:rPr lang="en-US" dirty="0" err="1"/>
              <a:t>dynamcis</a:t>
            </a:r>
            <a:r>
              <a:rPr lang="en-US" dirty="0"/>
              <a:t>, reduce valuable time-consuming process of manual screening.</a:t>
            </a:r>
          </a:p>
          <a:p>
            <a:endParaRPr lang="en-US" dirty="0"/>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16" name="Date Placeholder 15">
            <a:extLst>
              <a:ext uri="{FF2B5EF4-FFF2-40B4-BE49-F238E27FC236}">
                <a16:creationId xmlns:a16="http://schemas.microsoft.com/office/drawing/2014/main" id="{77C3CA95-BC39-41C4-9B87-98BB7EA2D4C1}"/>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961106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A6FC127-313F-42F3-9800-F36B13BD0BB7}"/>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56AB62C-FF38-4153-B496-F42C8DB0440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Placeholder 90" descr="market icon">
            <a:extLst>
              <a:ext uri="{FF2B5EF4-FFF2-40B4-BE49-F238E27FC236}">
                <a16:creationId xmlns:a16="http://schemas.microsoft.com/office/drawing/2014/main" id="{C6A83A1A-E2DA-4D40-B2A8-6FAABB76B41B}"/>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26" name="Text Placeholder 25">
            <a:extLst>
              <a:ext uri="{FF2B5EF4-FFF2-40B4-BE49-F238E27FC236}">
                <a16:creationId xmlns:a16="http://schemas.microsoft.com/office/drawing/2014/main" id="{2F0C189F-75BF-4FC8-A278-5EFC6B66FACA}"/>
              </a:ext>
            </a:extLst>
          </p:cNvPr>
          <p:cNvSpPr>
            <a:spLocks noGrp="1"/>
          </p:cNvSpPr>
          <p:nvPr>
            <p:ph type="body" sz="quarter" idx="12"/>
          </p:nvPr>
        </p:nvSpPr>
        <p:spPr>
          <a:xfrm>
            <a:off x="4333735" y="1629148"/>
            <a:ext cx="3347963" cy="678773"/>
          </a:xfrm>
        </p:spPr>
        <p:txBody>
          <a:bodyPr/>
          <a:lstStyle/>
          <a:p>
            <a:r>
              <a:rPr lang="en-US" sz="2400" dirty="0"/>
              <a:t>WHY SATYA</a:t>
            </a:r>
          </a:p>
        </p:txBody>
      </p:sp>
      <p:sp>
        <p:nvSpPr>
          <p:cNvPr id="27" name="Text Placeholder 26">
            <a:extLst>
              <a:ext uri="{FF2B5EF4-FFF2-40B4-BE49-F238E27FC236}">
                <a16:creationId xmlns:a16="http://schemas.microsoft.com/office/drawing/2014/main" id="{56F30711-3932-4012-B6C1-3B270E1293B3}"/>
              </a:ext>
            </a:extLst>
          </p:cNvPr>
          <p:cNvSpPr>
            <a:spLocks noGrp="1"/>
          </p:cNvSpPr>
          <p:nvPr>
            <p:ph type="body" sz="quarter" idx="13"/>
          </p:nvPr>
        </p:nvSpPr>
        <p:spPr>
          <a:xfrm>
            <a:off x="3632061" y="4479341"/>
            <a:ext cx="4800807" cy="1616414"/>
          </a:xfrm>
        </p:spPr>
        <p:txBody>
          <a:bodyPr/>
          <a:lstStyle/>
          <a:p>
            <a:r>
              <a:rPr lang="en-US" sz="1800" dirty="0"/>
              <a:t>Companies face significant risks from fraudulent claims in Resumes, which can lead to poor hiring decisions and impact overall team performance.</a:t>
            </a:r>
          </a:p>
        </p:txBody>
      </p:sp>
      <p:sp>
        <p:nvSpPr>
          <p:cNvPr id="3" name="Footer Placeholder 2">
            <a:extLst>
              <a:ext uri="{FF2B5EF4-FFF2-40B4-BE49-F238E27FC236}">
                <a16:creationId xmlns:a16="http://schemas.microsoft.com/office/drawing/2014/main" id="{4EA344E8-12AB-4BC6-9FA0-D3FFCDFD1616}"/>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Tree>
    <p:extLst>
      <p:ext uri="{BB962C8B-B14F-4D97-AF65-F5344CB8AC3E}">
        <p14:creationId xmlns:p14="http://schemas.microsoft.com/office/powerpoint/2010/main" val="2227150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56B75FE8-620A-465D-B8B1-CECE8209508B}"/>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ACFBD406-F2AD-BD4D-381B-95549FF671E9}"/>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Placeholder 90" descr="market icon">
            <a:extLst>
              <a:ext uri="{FF2B5EF4-FFF2-40B4-BE49-F238E27FC236}">
                <a16:creationId xmlns:a16="http://schemas.microsoft.com/office/drawing/2014/main" id="{74B06729-CE63-F675-AF90-4DCF2DCBD37A}"/>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56" name="Text Placeholder 25">
            <a:extLst>
              <a:ext uri="{FF2B5EF4-FFF2-40B4-BE49-F238E27FC236}">
                <a16:creationId xmlns:a16="http://schemas.microsoft.com/office/drawing/2014/main" id="{BBCC6AA9-14F2-0C03-3FAB-42ED257BBF2E}"/>
              </a:ext>
            </a:extLst>
          </p:cNvPr>
          <p:cNvSpPr>
            <a:spLocks noGrp="1"/>
          </p:cNvSpPr>
          <p:nvPr>
            <p:ph type="body" sz="quarter" idx="12"/>
          </p:nvPr>
        </p:nvSpPr>
        <p:spPr>
          <a:xfrm>
            <a:off x="4333735" y="1629148"/>
            <a:ext cx="3347963" cy="678773"/>
          </a:xfrm>
        </p:spPr>
        <p:txBody>
          <a:bodyPr/>
          <a:lstStyle/>
          <a:p>
            <a:r>
              <a:rPr lang="en-US" sz="2400" dirty="0"/>
              <a:t>WHAT IT DOES</a:t>
            </a:r>
          </a:p>
        </p:txBody>
      </p:sp>
      <p:sp>
        <p:nvSpPr>
          <p:cNvPr id="57" name="Text Placeholder 26">
            <a:extLst>
              <a:ext uri="{FF2B5EF4-FFF2-40B4-BE49-F238E27FC236}">
                <a16:creationId xmlns:a16="http://schemas.microsoft.com/office/drawing/2014/main" id="{0B722284-7C8E-F9D6-297B-C753EDE07AAB}"/>
              </a:ext>
            </a:extLst>
          </p:cNvPr>
          <p:cNvSpPr>
            <a:spLocks noGrp="1"/>
          </p:cNvSpPr>
          <p:nvPr>
            <p:ph type="body" sz="quarter" idx="13"/>
          </p:nvPr>
        </p:nvSpPr>
        <p:spPr>
          <a:xfrm>
            <a:off x="3632061" y="4479341"/>
            <a:ext cx="4800807" cy="1616414"/>
          </a:xfrm>
        </p:spPr>
        <p:txBody>
          <a:bodyPr/>
          <a:lstStyle/>
          <a:p>
            <a:r>
              <a:rPr lang="en-US" sz="1800" dirty="0"/>
              <a:t>Employ robust algorithms to scrutinize Resumes and identify fraud indicators. Provide an easy-to-use interface for screening and ranking candidates.</a:t>
            </a:r>
          </a:p>
        </p:txBody>
      </p:sp>
      <p:sp>
        <p:nvSpPr>
          <p:cNvPr id="58" name="Footer Placeholder 2">
            <a:extLst>
              <a:ext uri="{FF2B5EF4-FFF2-40B4-BE49-F238E27FC236}">
                <a16:creationId xmlns:a16="http://schemas.microsoft.com/office/drawing/2014/main" id="{B9A55D21-6BA9-2690-DDBC-ED010D3D6714}"/>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59" name="Slide Number Placeholder 3">
            <a:extLst>
              <a:ext uri="{FF2B5EF4-FFF2-40B4-BE49-F238E27FC236}">
                <a16:creationId xmlns:a16="http://schemas.microsoft.com/office/drawing/2014/main" id="{2B6F1D66-018B-6818-428C-7A617D20491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60" name="Date Placeholder 15">
            <a:extLst>
              <a:ext uri="{FF2B5EF4-FFF2-40B4-BE49-F238E27FC236}">
                <a16:creationId xmlns:a16="http://schemas.microsoft.com/office/drawing/2014/main" id="{A94C98AF-C548-160C-BC33-A5B8914EEE9B}"/>
              </a:ext>
            </a:extLst>
          </p:cNvPr>
          <p:cNvSpPr>
            <a:spLocks noGrp="1"/>
          </p:cNvSpPr>
          <p:nvPr>
            <p:ph type="dt" sz="half" idx="2"/>
          </p:nvPr>
        </p:nvSpPr>
        <p:spPr>
          <a:xfrm rot="5400000">
            <a:off x="10595991" y="5074920"/>
            <a:ext cx="2647667" cy="365125"/>
          </a:xfrm>
        </p:spPr>
        <p:txBody>
          <a:bodyPr/>
          <a:lstStyle/>
          <a:p>
            <a:r>
              <a:rPr lang="en-US" dirty="0"/>
              <a:t>May 21, 20XX</a:t>
            </a:r>
          </a:p>
        </p:txBody>
      </p:sp>
      <p:cxnSp>
        <p:nvCxnSpPr>
          <p:cNvPr id="61" name="Straight Connector 60">
            <a:extLst>
              <a:ext uri="{FF2B5EF4-FFF2-40B4-BE49-F238E27FC236}">
                <a16:creationId xmlns:a16="http://schemas.microsoft.com/office/drawing/2014/main" id="{83B8F4EB-73E2-122C-D302-4979F218670A}"/>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457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CD28BC71-B092-D602-C89F-4055EF8DE771}"/>
              </a:ext>
              <a:ext uri="{C183D7F6-B498-43B3-948B-1728B52AA6E4}">
                <adec:decorative xmlns:adec="http://schemas.microsoft.com/office/drawing/2017/decorative" val="1"/>
              </a:ext>
            </a:extLst>
          </p:cNvPr>
          <p:cNvCxnSpPr>
            <a:cxnSpLocks/>
          </p:cNvCxnSpPr>
          <p:nvPr/>
        </p:nvCxnSpPr>
        <p:spPr>
          <a:xfrm>
            <a:off x="6867459" y="3429000"/>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7C2B2546-F96D-DB79-C080-DC66318719D7}"/>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04EC2EE-8024-C7DE-C533-B36663A524B2}"/>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AFE64338-7C4B-BAAD-99F8-97351D10F6A4}"/>
              </a:ext>
            </a:extLst>
          </p:cNvPr>
          <p:cNvSpPr>
            <a:spLocks noGrp="1"/>
          </p:cNvSpPr>
          <p:nvPr>
            <p:ph type="body" sz="quarter" idx="12"/>
          </p:nvPr>
        </p:nvSpPr>
        <p:spPr>
          <a:xfrm>
            <a:off x="4333735" y="1629148"/>
            <a:ext cx="3347963" cy="678773"/>
          </a:xfrm>
        </p:spPr>
        <p:txBody>
          <a:bodyPr/>
          <a:lstStyle/>
          <a:p>
            <a:r>
              <a:rPr lang="en-US" sz="2400" dirty="0"/>
              <a:t>FOR WHOM</a:t>
            </a:r>
          </a:p>
        </p:txBody>
      </p:sp>
      <p:sp>
        <p:nvSpPr>
          <p:cNvPr id="48" name="Text Placeholder 26">
            <a:extLst>
              <a:ext uri="{FF2B5EF4-FFF2-40B4-BE49-F238E27FC236}">
                <a16:creationId xmlns:a16="http://schemas.microsoft.com/office/drawing/2014/main" id="{2B363D5F-5788-7E39-A7B1-5EE15F58C772}"/>
              </a:ext>
            </a:extLst>
          </p:cNvPr>
          <p:cNvSpPr>
            <a:spLocks noGrp="1"/>
          </p:cNvSpPr>
          <p:nvPr>
            <p:ph type="body" sz="quarter" idx="13"/>
          </p:nvPr>
        </p:nvSpPr>
        <p:spPr>
          <a:xfrm>
            <a:off x="3632061" y="4479341"/>
            <a:ext cx="4800807" cy="1616414"/>
          </a:xfrm>
        </p:spPr>
        <p:txBody>
          <a:bodyPr/>
          <a:lstStyle/>
          <a:p>
            <a:r>
              <a:rPr lang="en-US" sz="1800" dirty="0"/>
              <a:t>A platform targeting efficiency and authenticity in the hiring process for assisting HRs, and providing candidates with a fair opportunity to get ranked in their job applications.</a:t>
            </a:r>
          </a:p>
        </p:txBody>
      </p:sp>
      <p:cxnSp>
        <p:nvCxnSpPr>
          <p:cNvPr id="50" name="Straight Connector 49">
            <a:extLst>
              <a:ext uri="{FF2B5EF4-FFF2-40B4-BE49-F238E27FC236}">
                <a16:creationId xmlns:a16="http://schemas.microsoft.com/office/drawing/2014/main" id="{10889665-845F-3B73-E84D-289DAE1AE682}"/>
              </a:ext>
              <a:ext uri="{C183D7F6-B498-43B3-948B-1728B52AA6E4}">
                <adec:decorative xmlns:adec="http://schemas.microsoft.com/office/drawing/2017/decorative" val="1"/>
              </a:ext>
            </a:extLst>
          </p:cNvPr>
          <p:cNvCxnSpPr>
            <a:cxnSpLocks/>
          </p:cNvCxnSpPr>
          <p:nvPr/>
        </p:nvCxnSpPr>
        <p:spPr>
          <a:xfrm>
            <a:off x="0" y="3429000"/>
            <a:ext cx="508595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Footer Placeholder 2">
            <a:extLst>
              <a:ext uri="{FF2B5EF4-FFF2-40B4-BE49-F238E27FC236}">
                <a16:creationId xmlns:a16="http://schemas.microsoft.com/office/drawing/2014/main" id="{CE91770A-DE44-1588-B343-85868EA086FE}"/>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3" name="Slide Number Placeholder 3">
            <a:extLst>
              <a:ext uri="{FF2B5EF4-FFF2-40B4-BE49-F238E27FC236}">
                <a16:creationId xmlns:a16="http://schemas.microsoft.com/office/drawing/2014/main" id="{579E73C4-15F1-EA39-5CF1-6E7D20FFF6A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4" name="Date Placeholder 15">
            <a:extLst>
              <a:ext uri="{FF2B5EF4-FFF2-40B4-BE49-F238E27FC236}">
                <a16:creationId xmlns:a16="http://schemas.microsoft.com/office/drawing/2014/main" id="{8DACFDC1-B911-1E48-EE74-CAC8F792431B}"/>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918963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9FE352DF-31C5-D411-5A6A-5A2A888E80FE}"/>
              </a:ext>
              <a:ext uri="{C183D7F6-B498-43B3-948B-1728B52AA6E4}">
                <adec:decorative xmlns:adec="http://schemas.microsoft.com/office/drawing/2017/decorative" val="1"/>
              </a:ext>
            </a:extLst>
          </p:cNvPr>
          <p:cNvCxnSpPr>
            <a:cxnSpLocks/>
          </p:cNvCxnSpPr>
          <p:nvPr/>
        </p:nvCxnSpPr>
        <p:spPr>
          <a:xfrm>
            <a:off x="0" y="3471567"/>
            <a:ext cx="5324541"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1C90B7F-EBF8-FD3F-E75B-603C28838E15}"/>
              </a:ext>
              <a:ext uri="{C183D7F6-B498-43B3-948B-1728B52AA6E4}">
                <adec:decorative xmlns:adec="http://schemas.microsoft.com/office/drawing/2017/decorative" val="1"/>
              </a:ext>
            </a:extLst>
          </p:cNvPr>
          <p:cNvSpPr/>
          <p:nvPr/>
        </p:nvSpPr>
        <p:spPr>
          <a:xfrm>
            <a:off x="5147975" y="2623753"/>
            <a:ext cx="1719484" cy="166213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Placeholder 90" descr="market icon">
            <a:extLst>
              <a:ext uri="{FF2B5EF4-FFF2-40B4-BE49-F238E27FC236}">
                <a16:creationId xmlns:a16="http://schemas.microsoft.com/office/drawing/2014/main" id="{EAE40E4E-57E1-82B5-5553-D82E61AD5CB3}"/>
              </a:ext>
            </a:extLst>
          </p:cNvPr>
          <p:cNvPicPr>
            <a:picLocks noGrp="1" noChangeAspect="1"/>
          </p:cNvPicPr>
          <p:nvPr>
            <p:ph type="pic" sz="quarter" idx="25"/>
          </p:nvPr>
        </p:nvPicPr>
        <p:blipFill>
          <a:blip r:embed="rId2"/>
          <a:srcRect/>
          <a:stretch>
            <a:fillRect/>
          </a:stretch>
        </p:blipFill>
        <p:spPr>
          <a:xfrm>
            <a:off x="5324542" y="2783381"/>
            <a:ext cx="1415847" cy="1415847"/>
          </a:xfrm>
          <a:prstGeom prst="rect">
            <a:avLst/>
          </a:prstGeom>
        </p:spPr>
      </p:pic>
      <p:sp>
        <p:nvSpPr>
          <p:cNvPr id="47" name="Text Placeholder 25">
            <a:extLst>
              <a:ext uri="{FF2B5EF4-FFF2-40B4-BE49-F238E27FC236}">
                <a16:creationId xmlns:a16="http://schemas.microsoft.com/office/drawing/2014/main" id="{CF1C60BC-CBA6-0DA3-D2D2-CED08FA2BB61}"/>
              </a:ext>
            </a:extLst>
          </p:cNvPr>
          <p:cNvSpPr>
            <a:spLocks noGrp="1"/>
          </p:cNvSpPr>
          <p:nvPr>
            <p:ph type="body" sz="quarter" idx="12"/>
          </p:nvPr>
        </p:nvSpPr>
        <p:spPr>
          <a:xfrm>
            <a:off x="4333735" y="1629148"/>
            <a:ext cx="3347963" cy="678773"/>
          </a:xfrm>
        </p:spPr>
        <p:txBody>
          <a:bodyPr/>
          <a:lstStyle/>
          <a:p>
            <a:r>
              <a:rPr lang="en-US" sz="2400" dirty="0"/>
              <a:t>IMPACT</a:t>
            </a:r>
          </a:p>
          <a:p>
            <a:endParaRPr lang="en-US" sz="2400" dirty="0"/>
          </a:p>
        </p:txBody>
      </p:sp>
      <p:sp>
        <p:nvSpPr>
          <p:cNvPr id="48" name="Text Placeholder 26">
            <a:extLst>
              <a:ext uri="{FF2B5EF4-FFF2-40B4-BE49-F238E27FC236}">
                <a16:creationId xmlns:a16="http://schemas.microsoft.com/office/drawing/2014/main" id="{C16B0D38-FEF1-1A8F-BFA6-80C46FD3C43F}"/>
              </a:ext>
            </a:extLst>
          </p:cNvPr>
          <p:cNvSpPr>
            <a:spLocks noGrp="1"/>
          </p:cNvSpPr>
          <p:nvPr>
            <p:ph type="body" sz="quarter" idx="13"/>
          </p:nvPr>
        </p:nvSpPr>
        <p:spPr>
          <a:xfrm>
            <a:off x="3632061" y="4479341"/>
            <a:ext cx="4800807" cy="1616414"/>
          </a:xfrm>
        </p:spPr>
        <p:txBody>
          <a:bodyPr/>
          <a:lstStyle/>
          <a:p>
            <a:r>
              <a:rPr lang="en-US" sz="1800" dirty="0"/>
              <a:t>Reduce risk of frauds, enhance hiring quality, improve team dynamics, reduce valuable time-consuming process of manual screening.</a:t>
            </a:r>
          </a:p>
          <a:p>
            <a:endParaRPr lang="en-US" sz="1800" dirty="0"/>
          </a:p>
        </p:txBody>
      </p:sp>
      <p:sp>
        <p:nvSpPr>
          <p:cNvPr id="50" name="Footer Placeholder 2">
            <a:extLst>
              <a:ext uri="{FF2B5EF4-FFF2-40B4-BE49-F238E27FC236}">
                <a16:creationId xmlns:a16="http://schemas.microsoft.com/office/drawing/2014/main" id="{BE25003F-2B13-3B7F-9BE9-76D29870B609}"/>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51" name="Slide Number Placeholder 3">
            <a:extLst>
              <a:ext uri="{FF2B5EF4-FFF2-40B4-BE49-F238E27FC236}">
                <a16:creationId xmlns:a16="http://schemas.microsoft.com/office/drawing/2014/main" id="{9256DE82-9E93-AC65-8128-E9A6813F729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52" name="Date Placeholder 15">
            <a:extLst>
              <a:ext uri="{FF2B5EF4-FFF2-40B4-BE49-F238E27FC236}">
                <a16:creationId xmlns:a16="http://schemas.microsoft.com/office/drawing/2014/main" id="{6AADDE7E-E75F-67EF-F205-652D0C014612}"/>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30914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2956595" y="1823626"/>
            <a:ext cx="6001030" cy="580029"/>
          </a:xfrm>
        </p:spPr>
        <p:txBody>
          <a:bodyPr/>
          <a:lstStyle/>
          <a:p>
            <a:r>
              <a:rPr lang="en-US" dirty="0"/>
              <a:t>HR DASHBOARD - INSIGHTS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2160780" y="2807310"/>
            <a:ext cx="7577289" cy="2770499"/>
          </a:xfrm>
        </p:spPr>
        <p:txBody>
          <a:bodyPr/>
          <a:lstStyle/>
          <a:p>
            <a:r>
              <a:rPr lang="en-ZA" dirty="0"/>
              <a:t>An interactive dashboard for HRs to</a:t>
            </a:r>
          </a:p>
          <a:p>
            <a:pPr marL="342900" indent="-342900" algn="l">
              <a:buAutoNum type="arabicParenR"/>
            </a:pPr>
            <a:r>
              <a:rPr lang="en-ZA" dirty="0"/>
              <a:t>View Resume Scores of candidates at a glance</a:t>
            </a:r>
          </a:p>
          <a:p>
            <a:pPr marL="342900" indent="-342900" algn="l">
              <a:buAutoNum type="arabicParenR"/>
            </a:pPr>
            <a:r>
              <a:rPr lang="en-ZA" dirty="0"/>
              <a:t>Compare candidates with each other</a:t>
            </a:r>
          </a:p>
          <a:p>
            <a:pPr marL="342900" indent="-342900" algn="l">
              <a:buAutoNum type="arabicParenR"/>
            </a:pPr>
            <a:r>
              <a:rPr lang="en-ZA" dirty="0"/>
              <a:t>Define Job Application domains​</a:t>
            </a:r>
            <a:endParaRPr lang="en-US" dirty="0"/>
          </a:p>
          <a:p>
            <a:endParaRPr lang="en-ZA" dirty="0"/>
          </a:p>
        </p:txBody>
      </p:sp>
      <p:sp>
        <p:nvSpPr>
          <p:cNvPr id="3" name="Footer Placeholder 2">
            <a:extLst>
              <a:ext uri="{FF2B5EF4-FFF2-40B4-BE49-F238E27FC236}">
                <a16:creationId xmlns:a16="http://schemas.microsoft.com/office/drawing/2014/main" id="{7B218AC5-F86F-4C67-A6CE-942AB696BD82}"/>
              </a:ext>
            </a:extLst>
          </p:cNvPr>
          <p:cNvSpPr>
            <a:spLocks noGrp="1"/>
          </p:cNvSpPr>
          <p:nvPr>
            <p:ph type="ftr" sz="quarter" idx="3"/>
          </p:nvPr>
        </p:nvSpPr>
        <p:spPr>
          <a:xfrm rot="5400000">
            <a:off x="10541127" y="1408176"/>
            <a:ext cx="2770499"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44" name="Date Placeholder 43">
            <a:extLst>
              <a:ext uri="{FF2B5EF4-FFF2-40B4-BE49-F238E27FC236}">
                <a16:creationId xmlns:a16="http://schemas.microsoft.com/office/drawing/2014/main" id="{1D14AAB3-2E60-4AAE-8C5D-843AD9A98BE6}"/>
              </a:ext>
            </a:extLst>
          </p:cNvPr>
          <p:cNvSpPr>
            <a:spLocks noGrp="1"/>
          </p:cNvSpPr>
          <p:nvPr>
            <p:ph type="dt" sz="half" idx="2"/>
          </p:nvPr>
        </p:nvSpPr>
        <p:spPr>
          <a:xfrm rot="5400000">
            <a:off x="10595991" y="5074920"/>
            <a:ext cx="2647667" cy="365125"/>
          </a:xfrm>
        </p:spPr>
        <p:txBody>
          <a:bodyPr/>
          <a:lstStyle/>
          <a:p>
            <a:r>
              <a:rPr lang="en-US" dirty="0"/>
              <a:t>May 21, 20XX</a:t>
            </a:r>
          </a:p>
        </p:txBody>
      </p:sp>
    </p:spTree>
    <p:extLst>
      <p:ext uri="{BB962C8B-B14F-4D97-AF65-F5344CB8AC3E}">
        <p14:creationId xmlns:p14="http://schemas.microsoft.com/office/powerpoint/2010/main" val="20119198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204</TotalTime>
  <Words>980</Words>
  <Application>Microsoft Office PowerPoint</Application>
  <PresentationFormat>Widescreen</PresentationFormat>
  <Paragraphs>283</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 Bold</vt:lpstr>
      <vt:lpstr>Courier New</vt:lpstr>
      <vt:lpstr>Daytona Pro Light</vt:lpstr>
      <vt:lpstr>Office Theme</vt:lpstr>
      <vt:lpstr>Innov8 2.0  Project satya</vt:lpstr>
      <vt:lpstr>About the project</vt:lpstr>
      <vt:lpstr>Fraud detection</vt:lpstr>
      <vt:lpstr>Solution</vt:lpstr>
      <vt:lpstr>PowerPoint Presentation</vt:lpstr>
      <vt:lpstr>PowerPoint Presentation</vt:lpstr>
      <vt:lpstr>PowerPoint Presentation</vt:lpstr>
      <vt:lpstr>PowerPoint Presentation</vt:lpstr>
      <vt:lpstr>HR DASHBOARD - INSIGHTS</vt:lpstr>
      <vt:lpstr>TECHNICAL Overview</vt:lpstr>
      <vt:lpstr>PowerPoint Presentation</vt:lpstr>
      <vt:lpstr>Market opportunity overview</vt:lpstr>
      <vt:lpstr>Word embeddings comparison </vt:lpstr>
      <vt:lpstr>Growth strategy</vt:lpstr>
      <vt:lpstr>Traction</vt:lpstr>
      <vt:lpstr>Two-year action plan</vt:lpstr>
      <vt:lpstr>financials</vt:lpstr>
      <vt:lpstr>Funding</vt:lpstr>
      <vt:lpstr>Summary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Nived Shah</dc:creator>
  <cp:lastModifiedBy>Nived Shah</cp:lastModifiedBy>
  <cp:revision>8</cp:revision>
  <dcterms:created xsi:type="dcterms:W3CDTF">2024-09-28T22:39:20Z</dcterms:created>
  <dcterms:modified xsi:type="dcterms:W3CDTF">2024-09-29T02:11:40Z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